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  <p:sldId id="268" r:id="rId48"/>
    <p:sldId id="269" r:id="rId49"/>
    <p:sldId id="270" r:id="rId50"/>
    <p:sldId id="271" r:id="rId51"/>
    <p:sldId id="272" r:id="rId52"/>
    <p:sldId id="273" r:id="rId53"/>
    <p:sldId id="274" r:id="rId54"/>
    <p:sldId id="275" r:id="rId55"/>
    <p:sldId id="276" r:id="rId56"/>
    <p:sldId id="277" r:id="rId57"/>
    <p:sldId id="278" r:id="rId5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" charset="1" panose="020B0606030504020204"/>
      <p:regular r:id="rId10"/>
    </p:embeddedFont>
    <p:embeddedFont>
      <p:font typeface="Open Sans Bold" charset="1" panose="020B0806030504020204"/>
      <p:regular r:id="rId11"/>
    </p:embeddedFont>
    <p:embeddedFont>
      <p:font typeface="Open Sans Italics" charset="1" panose="020B0606030504020204"/>
      <p:regular r:id="rId12"/>
    </p:embeddedFont>
    <p:embeddedFont>
      <p:font typeface="Open Sans Bold Italics" charset="1" panose="020B0806030504020204"/>
      <p:regular r:id="rId13"/>
    </p:embeddedFont>
    <p:embeddedFont>
      <p:font typeface="Open Sans Light" charset="1" panose="020B0306030504020204"/>
      <p:regular r:id="rId14"/>
    </p:embeddedFont>
    <p:embeddedFont>
      <p:font typeface="Open Sans Light Italics" charset="1" panose="020B0306030504020204"/>
      <p:regular r:id="rId15"/>
    </p:embeddedFont>
    <p:embeddedFont>
      <p:font typeface="Open Sans Ultra-Bold" charset="1" panose="00000000000000000000"/>
      <p:regular r:id="rId16"/>
    </p:embeddedFont>
    <p:embeddedFont>
      <p:font typeface="Open Sans Ultra-Bold Italics" charset="1" panose="00000000000000000000"/>
      <p:regular r:id="rId17"/>
    </p:embeddedFont>
    <p:embeddedFont>
      <p:font typeface="Montserrat" charset="1" panose="00000500000000000000"/>
      <p:regular r:id="rId18"/>
    </p:embeddedFont>
    <p:embeddedFont>
      <p:font typeface="Montserrat Bold" charset="1" panose="00000800000000000000"/>
      <p:regular r:id="rId19"/>
    </p:embeddedFont>
    <p:embeddedFont>
      <p:font typeface="Montserrat Italics" charset="1" panose="00000500000000000000"/>
      <p:regular r:id="rId20"/>
    </p:embeddedFont>
    <p:embeddedFont>
      <p:font typeface="Montserrat Bold Italics" charset="1" panose="00000800000000000000"/>
      <p:regular r:id="rId21"/>
    </p:embeddedFont>
    <p:embeddedFont>
      <p:font typeface="Montserrat Thin" charset="1" panose="00000300000000000000"/>
      <p:regular r:id="rId22"/>
    </p:embeddedFont>
    <p:embeddedFont>
      <p:font typeface="Montserrat Thin Italics" charset="1" panose="00000300000000000000"/>
      <p:regular r:id="rId23"/>
    </p:embeddedFont>
    <p:embeddedFont>
      <p:font typeface="Montserrat Extra-Light" charset="1" panose="00000300000000000000"/>
      <p:regular r:id="rId24"/>
    </p:embeddedFont>
    <p:embeddedFont>
      <p:font typeface="Montserrat Extra-Light Italics" charset="1" panose="00000300000000000000"/>
      <p:regular r:id="rId25"/>
    </p:embeddedFont>
    <p:embeddedFont>
      <p:font typeface="Montserrat Light" charset="1" panose="00000400000000000000"/>
      <p:regular r:id="rId26"/>
    </p:embeddedFont>
    <p:embeddedFont>
      <p:font typeface="Montserrat Light Italics" charset="1" panose="00000400000000000000"/>
      <p:regular r:id="rId27"/>
    </p:embeddedFont>
    <p:embeddedFont>
      <p:font typeface="Montserrat Medium" charset="1" panose="00000600000000000000"/>
      <p:regular r:id="rId28"/>
    </p:embeddedFont>
    <p:embeddedFont>
      <p:font typeface="Montserrat Medium Italics" charset="1" panose="00000600000000000000"/>
      <p:regular r:id="rId29"/>
    </p:embeddedFont>
    <p:embeddedFont>
      <p:font typeface="Montserrat Semi-Bold" charset="1" panose="00000700000000000000"/>
      <p:regular r:id="rId30"/>
    </p:embeddedFont>
    <p:embeddedFont>
      <p:font typeface="Montserrat Semi-Bold Italics" charset="1" panose="00000700000000000000"/>
      <p:regular r:id="rId31"/>
    </p:embeddedFont>
    <p:embeddedFont>
      <p:font typeface="Montserrat Ultra-Bold" charset="1" panose="00000900000000000000"/>
      <p:regular r:id="rId32"/>
    </p:embeddedFont>
    <p:embeddedFont>
      <p:font typeface="Montserrat Ultra-Bold Italics" charset="1" panose="00000900000000000000"/>
      <p:regular r:id="rId33"/>
    </p:embeddedFont>
    <p:embeddedFont>
      <p:font typeface="Montserrat Heavy" charset="1" panose="00000A00000000000000"/>
      <p:regular r:id="rId34"/>
    </p:embeddedFont>
    <p:embeddedFont>
      <p:font typeface="Montserrat Heavy Italics" charset="1" panose="00000A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42" Target="slides/slide7.xml" Type="http://schemas.openxmlformats.org/officeDocument/2006/relationships/slide"/><Relationship Id="rId43" Target="slides/slide8.xml" Type="http://schemas.openxmlformats.org/officeDocument/2006/relationships/slide"/><Relationship Id="rId44" Target="slides/slide9.xml" Type="http://schemas.openxmlformats.org/officeDocument/2006/relationships/slide"/><Relationship Id="rId45" Target="slides/slide10.xml" Type="http://schemas.openxmlformats.org/officeDocument/2006/relationships/slide"/><Relationship Id="rId46" Target="slides/slide11.xml" Type="http://schemas.openxmlformats.org/officeDocument/2006/relationships/slide"/><Relationship Id="rId47" Target="slides/slide12.xml" Type="http://schemas.openxmlformats.org/officeDocument/2006/relationships/slide"/><Relationship Id="rId48" Target="slides/slide13.xml" Type="http://schemas.openxmlformats.org/officeDocument/2006/relationships/slide"/><Relationship Id="rId49" Target="slides/slide14.xml" Type="http://schemas.openxmlformats.org/officeDocument/2006/relationships/slide"/><Relationship Id="rId5" Target="tableStyles.xml" Type="http://schemas.openxmlformats.org/officeDocument/2006/relationships/tableStyles"/><Relationship Id="rId50" Target="slides/slide15.xml" Type="http://schemas.openxmlformats.org/officeDocument/2006/relationships/slide"/><Relationship Id="rId51" Target="slides/slide16.xml" Type="http://schemas.openxmlformats.org/officeDocument/2006/relationships/slide"/><Relationship Id="rId52" Target="slides/slide17.xml" Type="http://schemas.openxmlformats.org/officeDocument/2006/relationships/slide"/><Relationship Id="rId53" Target="slides/slide18.xml" Type="http://schemas.openxmlformats.org/officeDocument/2006/relationships/slide"/><Relationship Id="rId54" Target="slides/slide19.xml" Type="http://schemas.openxmlformats.org/officeDocument/2006/relationships/slide"/><Relationship Id="rId55" Target="slides/slide20.xml" Type="http://schemas.openxmlformats.org/officeDocument/2006/relationships/slide"/><Relationship Id="rId56" Target="slides/slide21.xml" Type="http://schemas.openxmlformats.org/officeDocument/2006/relationships/slide"/><Relationship Id="rId57" Target="slides/slide22.xml" Type="http://schemas.openxmlformats.org/officeDocument/2006/relationships/slide"/><Relationship Id="rId58" Target="slides/slide23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45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46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47.pn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svg" Type="http://schemas.openxmlformats.org/officeDocument/2006/relationships/image"/><Relationship Id="rId4" Target="../media/image52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53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54.png" Type="http://schemas.openxmlformats.org/officeDocument/2006/relationships/image"/><Relationship Id="rId7" Target="../media/image55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svg" Type="http://schemas.openxmlformats.org/officeDocument/2006/relationships/image"/><Relationship Id="rId4" Target="../media/image59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svg" Type="http://schemas.openxmlformats.org/officeDocument/2006/relationships/image"/><Relationship Id="rId4" Target="../media/image60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62.sv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2" Target="../media/image22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jpeg" Type="http://schemas.openxmlformats.org/officeDocument/2006/relationships/image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34269" t="0" r="-3426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792809" y="-3843650"/>
            <a:ext cx="6637763" cy="6637763"/>
          </a:xfrm>
          <a:custGeom>
            <a:avLst/>
            <a:gdLst/>
            <a:ahLst/>
            <a:cxnLst/>
            <a:rect r="r" b="b" t="t" l="l"/>
            <a:pathLst>
              <a:path h="6637763" w="6637763">
                <a:moveTo>
                  <a:pt x="0" y="0"/>
                </a:moveTo>
                <a:lnTo>
                  <a:pt x="6637764" y="0"/>
                </a:lnTo>
                <a:lnTo>
                  <a:pt x="6637764" y="6637763"/>
                </a:lnTo>
                <a:lnTo>
                  <a:pt x="0" y="66377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667315" y="7319109"/>
            <a:ext cx="6910866" cy="6910866"/>
          </a:xfrm>
          <a:custGeom>
            <a:avLst/>
            <a:gdLst/>
            <a:ahLst/>
            <a:cxnLst/>
            <a:rect r="r" b="b" t="t" l="l"/>
            <a:pathLst>
              <a:path h="6910866" w="6910866">
                <a:moveTo>
                  <a:pt x="0" y="0"/>
                </a:moveTo>
                <a:lnTo>
                  <a:pt x="6910867" y="0"/>
                </a:lnTo>
                <a:lnTo>
                  <a:pt x="6910867" y="6910866"/>
                </a:lnTo>
                <a:lnTo>
                  <a:pt x="0" y="69108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64983" y="2851263"/>
            <a:ext cx="9404586" cy="3336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10"/>
              </a:lnSpc>
            </a:pPr>
            <a:r>
              <a:rPr lang="en-US" sz="7777">
                <a:solidFill>
                  <a:srgbClr val="FFFFFF"/>
                </a:solidFill>
                <a:latin typeface="Montserrat Ultra-Bold"/>
              </a:rPr>
              <a:t>The evolution of environmental law in France.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667315" y="8620696"/>
            <a:ext cx="4169497" cy="1275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43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</a:rPr>
              <a:t>Ana Candau,</a:t>
            </a:r>
          </a:p>
          <a:p>
            <a:pPr algn="r">
              <a:lnSpc>
                <a:spcPts val="3443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</a:rPr>
              <a:t>Chiara Martinelli,</a:t>
            </a:r>
          </a:p>
          <a:p>
            <a:pPr algn="r">
              <a:lnSpc>
                <a:spcPts val="3443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</a:rPr>
              <a:t>Anthonin Minier.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65312" y="611545"/>
            <a:ext cx="16957377" cy="0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665312" y="9675455"/>
            <a:ext cx="16957377" cy="0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665312" y="587732"/>
            <a:ext cx="0" cy="9111536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7646501" y="587732"/>
            <a:ext cx="0" cy="9111536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480803" y="1270286"/>
            <a:ext cx="5251903" cy="4114800"/>
            <a:chOff x="0" y="0"/>
            <a:chExt cx="7002537" cy="548640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/>
            <a:srcRect l="7481" t="0" r="7481" b="0"/>
            <a:stretch>
              <a:fillRect/>
            </a:stretch>
          </p:blipFill>
          <p:spPr>
            <a:xfrm flipH="false" flipV="false">
              <a:off x="0" y="0"/>
              <a:ext cx="7002537" cy="5486400"/>
            </a:xfrm>
            <a:prstGeom prst="rect">
              <a:avLst/>
            </a:prstGeom>
          </p:spPr>
        </p:pic>
      </p:grpSp>
      <p:sp>
        <p:nvSpPr>
          <p:cNvPr name="Freeform 8" id="8"/>
          <p:cNvSpPr/>
          <p:nvPr/>
        </p:nvSpPr>
        <p:spPr>
          <a:xfrm flipH="false" flipV="false" rot="0">
            <a:off x="1604511" y="1727782"/>
            <a:ext cx="871503" cy="526166"/>
          </a:xfrm>
          <a:custGeom>
            <a:avLst/>
            <a:gdLst/>
            <a:ahLst/>
            <a:cxnLst/>
            <a:rect r="r" b="b" t="t" l="l"/>
            <a:pathLst>
              <a:path h="526166" w="871503">
                <a:moveTo>
                  <a:pt x="0" y="0"/>
                </a:moveTo>
                <a:lnTo>
                  <a:pt x="871503" y="0"/>
                </a:lnTo>
                <a:lnTo>
                  <a:pt x="871503" y="526166"/>
                </a:lnTo>
                <a:lnTo>
                  <a:pt x="0" y="5261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708970" y="3509521"/>
            <a:ext cx="2405876" cy="2405876"/>
          </a:xfrm>
          <a:custGeom>
            <a:avLst/>
            <a:gdLst/>
            <a:ahLst/>
            <a:cxnLst/>
            <a:rect r="r" b="b" t="t" l="l"/>
            <a:pathLst>
              <a:path h="2405876" w="2405876">
                <a:moveTo>
                  <a:pt x="0" y="0"/>
                </a:moveTo>
                <a:lnTo>
                  <a:pt x="2405876" y="0"/>
                </a:lnTo>
                <a:lnTo>
                  <a:pt x="2405876" y="2405875"/>
                </a:lnTo>
                <a:lnTo>
                  <a:pt x="0" y="24058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996543" y="3797093"/>
            <a:ext cx="1830731" cy="1830731"/>
          </a:xfrm>
          <a:custGeom>
            <a:avLst/>
            <a:gdLst/>
            <a:ahLst/>
            <a:cxnLst/>
            <a:rect r="r" b="b" t="t" l="l"/>
            <a:pathLst>
              <a:path h="1830731" w="1830731">
                <a:moveTo>
                  <a:pt x="0" y="0"/>
                </a:moveTo>
                <a:lnTo>
                  <a:pt x="1830730" y="0"/>
                </a:lnTo>
                <a:lnTo>
                  <a:pt x="1830730" y="1830731"/>
                </a:lnTo>
                <a:lnTo>
                  <a:pt x="0" y="18307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369606" y="4198641"/>
            <a:ext cx="1084605" cy="1027636"/>
          </a:xfrm>
          <a:custGeom>
            <a:avLst/>
            <a:gdLst/>
            <a:ahLst/>
            <a:cxnLst/>
            <a:rect r="r" b="b" t="t" l="l"/>
            <a:pathLst>
              <a:path h="1027636" w="1084605">
                <a:moveTo>
                  <a:pt x="0" y="0"/>
                </a:moveTo>
                <a:lnTo>
                  <a:pt x="1084605" y="0"/>
                </a:lnTo>
                <a:lnTo>
                  <a:pt x="1084605" y="1027636"/>
                </a:lnTo>
                <a:lnTo>
                  <a:pt x="0" y="10276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788083" y="1317911"/>
            <a:ext cx="7965329" cy="1393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84"/>
              </a:lnSpc>
            </a:pPr>
            <a:r>
              <a:rPr lang="en-US" sz="4897">
                <a:solidFill>
                  <a:srgbClr val="435219"/>
                </a:solidFill>
                <a:latin typeface="Montserrat Ultra-Bold"/>
              </a:rPr>
              <a:t>Data Analysis and Visualization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33849" y="3144654"/>
            <a:ext cx="7055201" cy="1531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799" u="sng">
                <a:solidFill>
                  <a:srgbClr val="435219"/>
                </a:solidFill>
                <a:latin typeface="Montserrat"/>
              </a:rPr>
              <a:t>Cases related to environmental law over time and the chambers overseeing them.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443511" y="6576026"/>
            <a:ext cx="11400979" cy="1716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7"/>
              </a:lnSpc>
              <a:spcBef>
                <a:spcPct val="0"/>
              </a:spcBef>
            </a:pPr>
            <a:r>
              <a:rPr lang="en-US" sz="3033">
                <a:solidFill>
                  <a:srgbClr val="435219"/>
                </a:solidFill>
                <a:latin typeface="Montserrat Ultra-Bold"/>
              </a:rPr>
              <a:t>df['decision_date'] = pd.to_datetime(df['decision_date'])</a:t>
            </a:r>
          </a:p>
          <a:p>
            <a:pPr algn="ctr">
              <a:lnSpc>
                <a:spcPts val="3397"/>
              </a:lnSpc>
              <a:spcBef>
                <a:spcPct val="0"/>
              </a:spcBef>
            </a:pPr>
          </a:p>
          <a:p>
            <a:pPr algn="ctr">
              <a:lnSpc>
                <a:spcPts val="3397"/>
              </a:lnSpc>
              <a:spcBef>
                <a:spcPct val="0"/>
              </a:spcBef>
            </a:pPr>
            <a:r>
              <a:rPr lang="en-US" sz="3033">
                <a:solidFill>
                  <a:srgbClr val="435219"/>
                </a:solidFill>
                <a:latin typeface="Montserrat Ultra-Bold"/>
              </a:rPr>
              <a:t>df['year'] = df['decision_date'].dt.year</a:t>
            </a:r>
          </a:p>
          <a:p>
            <a:pPr algn="ctr">
              <a:lnSpc>
                <a:spcPts val="339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65312" y="611545"/>
            <a:ext cx="16957377" cy="0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665312" y="9675455"/>
            <a:ext cx="16957377" cy="0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665312" y="587732"/>
            <a:ext cx="0" cy="9111536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7646501" y="587732"/>
            <a:ext cx="0" cy="9111536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706406" y="808216"/>
            <a:ext cx="15043806" cy="8670568"/>
          </a:xfrm>
          <a:custGeom>
            <a:avLst/>
            <a:gdLst/>
            <a:ahLst/>
            <a:cxnLst/>
            <a:rect r="r" b="b" t="t" l="l"/>
            <a:pathLst>
              <a:path h="8670568" w="15043806">
                <a:moveTo>
                  <a:pt x="0" y="0"/>
                </a:moveTo>
                <a:lnTo>
                  <a:pt x="15043805" y="0"/>
                </a:lnTo>
                <a:lnTo>
                  <a:pt x="15043805" y="8670568"/>
                </a:lnTo>
                <a:lnTo>
                  <a:pt x="0" y="8670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0654" y="808216"/>
            <a:ext cx="871503" cy="526166"/>
          </a:xfrm>
          <a:custGeom>
            <a:avLst/>
            <a:gdLst/>
            <a:ahLst/>
            <a:cxnLst/>
            <a:rect r="r" b="b" t="t" l="l"/>
            <a:pathLst>
              <a:path h="526166" w="871503">
                <a:moveTo>
                  <a:pt x="0" y="0"/>
                </a:moveTo>
                <a:lnTo>
                  <a:pt x="871503" y="0"/>
                </a:lnTo>
                <a:lnTo>
                  <a:pt x="871503" y="526166"/>
                </a:lnTo>
                <a:lnTo>
                  <a:pt x="0" y="5261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65312" y="611545"/>
            <a:ext cx="16957377" cy="0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665312" y="9675455"/>
            <a:ext cx="16957377" cy="0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665312" y="587732"/>
            <a:ext cx="0" cy="9111536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7646501" y="587732"/>
            <a:ext cx="0" cy="9111536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70654" y="808216"/>
            <a:ext cx="871503" cy="526166"/>
          </a:xfrm>
          <a:custGeom>
            <a:avLst/>
            <a:gdLst/>
            <a:ahLst/>
            <a:cxnLst/>
            <a:rect r="r" b="b" t="t" l="l"/>
            <a:pathLst>
              <a:path h="526166" w="871503">
                <a:moveTo>
                  <a:pt x="0" y="0"/>
                </a:moveTo>
                <a:lnTo>
                  <a:pt x="871503" y="0"/>
                </a:lnTo>
                <a:lnTo>
                  <a:pt x="871503" y="526166"/>
                </a:lnTo>
                <a:lnTo>
                  <a:pt x="0" y="526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42157" y="611545"/>
            <a:ext cx="14721173" cy="8623789"/>
          </a:xfrm>
          <a:custGeom>
            <a:avLst/>
            <a:gdLst/>
            <a:ahLst/>
            <a:cxnLst/>
            <a:rect r="r" b="b" t="t" l="l"/>
            <a:pathLst>
              <a:path h="8623789" w="14721173">
                <a:moveTo>
                  <a:pt x="0" y="0"/>
                </a:moveTo>
                <a:lnTo>
                  <a:pt x="14721173" y="0"/>
                </a:lnTo>
                <a:lnTo>
                  <a:pt x="14721173" y="8623789"/>
                </a:lnTo>
                <a:lnTo>
                  <a:pt x="0" y="86237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1934659" y="3680460"/>
            <a:ext cx="414997" cy="28135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9" id="9"/>
          <p:cNvSpPr txBox="true"/>
          <p:nvPr/>
        </p:nvSpPr>
        <p:spPr>
          <a:xfrm rot="0">
            <a:off x="665312" y="3887372"/>
            <a:ext cx="1491842" cy="549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9"/>
              </a:lnSpc>
            </a:pPr>
            <a:r>
              <a:rPr lang="en-US" sz="1524" spc="-73">
                <a:solidFill>
                  <a:srgbClr val="000000"/>
                </a:solidFill>
                <a:latin typeface="Open Sans"/>
              </a:rPr>
              <a:t>Law on Environmental Responsibility</a:t>
            </a:r>
          </a:p>
        </p:txBody>
      </p:sp>
      <p:sp>
        <p:nvSpPr>
          <p:cNvPr name="AutoShape 10" id="10"/>
          <p:cNvSpPr/>
          <p:nvPr/>
        </p:nvSpPr>
        <p:spPr>
          <a:xfrm>
            <a:off x="3037096" y="3811172"/>
            <a:ext cx="12213807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65312" y="611545"/>
            <a:ext cx="16957377" cy="0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665312" y="9675455"/>
            <a:ext cx="16957377" cy="0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665312" y="587732"/>
            <a:ext cx="0" cy="9111536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7646501" y="587732"/>
            <a:ext cx="0" cy="9111536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70654" y="808216"/>
            <a:ext cx="871503" cy="526166"/>
          </a:xfrm>
          <a:custGeom>
            <a:avLst/>
            <a:gdLst/>
            <a:ahLst/>
            <a:cxnLst/>
            <a:rect r="r" b="b" t="t" l="l"/>
            <a:pathLst>
              <a:path h="526166" w="871503">
                <a:moveTo>
                  <a:pt x="0" y="0"/>
                </a:moveTo>
                <a:lnTo>
                  <a:pt x="871503" y="0"/>
                </a:lnTo>
                <a:lnTo>
                  <a:pt x="871503" y="526166"/>
                </a:lnTo>
                <a:lnTo>
                  <a:pt x="0" y="526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85859" y="1681879"/>
            <a:ext cx="15916283" cy="7622268"/>
          </a:xfrm>
          <a:custGeom>
            <a:avLst/>
            <a:gdLst/>
            <a:ahLst/>
            <a:cxnLst/>
            <a:rect r="r" b="b" t="t" l="l"/>
            <a:pathLst>
              <a:path h="7622268" w="15916283">
                <a:moveTo>
                  <a:pt x="0" y="0"/>
                </a:moveTo>
                <a:lnTo>
                  <a:pt x="15916282" y="0"/>
                </a:lnTo>
                <a:lnTo>
                  <a:pt x="15916282" y="7622268"/>
                </a:lnTo>
                <a:lnTo>
                  <a:pt x="0" y="76222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65312" y="611545"/>
            <a:ext cx="16957377" cy="0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665312" y="9675455"/>
            <a:ext cx="16957377" cy="0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665312" y="587732"/>
            <a:ext cx="0" cy="9111536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7646501" y="587732"/>
            <a:ext cx="0" cy="9111536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019559" y="1097875"/>
            <a:ext cx="871503" cy="526166"/>
          </a:xfrm>
          <a:custGeom>
            <a:avLst/>
            <a:gdLst/>
            <a:ahLst/>
            <a:cxnLst/>
            <a:rect r="r" b="b" t="t" l="l"/>
            <a:pathLst>
              <a:path h="526166" w="871503">
                <a:moveTo>
                  <a:pt x="0" y="0"/>
                </a:moveTo>
                <a:lnTo>
                  <a:pt x="871503" y="0"/>
                </a:lnTo>
                <a:lnTo>
                  <a:pt x="871503" y="526166"/>
                </a:lnTo>
                <a:lnTo>
                  <a:pt x="0" y="526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34501" y="1624041"/>
            <a:ext cx="14218997" cy="7946167"/>
          </a:xfrm>
          <a:custGeom>
            <a:avLst/>
            <a:gdLst/>
            <a:ahLst/>
            <a:cxnLst/>
            <a:rect r="r" b="b" t="t" l="l"/>
            <a:pathLst>
              <a:path h="7946167" w="14218997">
                <a:moveTo>
                  <a:pt x="0" y="0"/>
                </a:moveTo>
                <a:lnTo>
                  <a:pt x="14218998" y="0"/>
                </a:lnTo>
                <a:lnTo>
                  <a:pt x="14218998" y="7946167"/>
                </a:lnTo>
                <a:lnTo>
                  <a:pt x="0" y="79461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593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953331"/>
            <a:ext cx="5197057" cy="778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36"/>
              </a:lnSpc>
            </a:pPr>
            <a:r>
              <a:rPr lang="en-US" sz="2711">
                <a:solidFill>
                  <a:srgbClr val="435219"/>
                </a:solidFill>
                <a:latin typeface="Montserrat Ultra-Bold"/>
              </a:rPr>
              <a:t>Most Referenced Article in the Environmental Code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53594" y="741259"/>
            <a:ext cx="8804626" cy="882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764"/>
              </a:lnSpc>
              <a:spcBef>
                <a:spcPct val="0"/>
              </a:spcBef>
            </a:pPr>
            <a:r>
              <a:rPr lang="en-US" sz="1575">
                <a:solidFill>
                  <a:srgbClr val="076605"/>
                </a:solidFill>
                <a:latin typeface="Montserrat"/>
              </a:rPr>
              <a:t>from collections import Counter</a:t>
            </a:r>
          </a:p>
          <a:p>
            <a:pPr algn="just">
              <a:lnSpc>
                <a:spcPts val="1764"/>
              </a:lnSpc>
              <a:spcBef>
                <a:spcPct val="0"/>
              </a:spcBef>
            </a:pPr>
            <a:r>
              <a:rPr lang="en-US" sz="1575">
                <a:solidFill>
                  <a:srgbClr val="076605"/>
                </a:solidFill>
                <a:latin typeface="Montserrat"/>
              </a:rPr>
              <a:t>df['necolumn'] = df['summary'].apply(lambda x: Counter(re.findall(r'([R|L]. d\d\d-\d)',x)))</a:t>
            </a:r>
          </a:p>
          <a:p>
            <a:pPr algn="just">
              <a:lnSpc>
                <a:spcPts val="1764"/>
              </a:lnSpc>
              <a:spcBef>
                <a:spcPct val="0"/>
              </a:spcBef>
            </a:pPr>
            <a:r>
              <a:rPr lang="en-US" sz="1575">
                <a:solidFill>
                  <a:srgbClr val="076605"/>
                </a:solidFill>
                <a:latin typeface="Montserrat"/>
              </a:rPr>
              <a:t>print(df['summary'].head(15))</a:t>
            </a:r>
          </a:p>
          <a:p>
            <a:pPr algn="just">
              <a:lnSpc>
                <a:spcPts val="1764"/>
              </a:lnSpc>
              <a:spcBef>
                <a:spcPct val="0"/>
              </a:spcBef>
            </a:pPr>
            <a:r>
              <a:rPr lang="en-US" sz="1575">
                <a:solidFill>
                  <a:srgbClr val="076605"/>
                </a:solidFill>
                <a:latin typeface="Montserrat"/>
              </a:rPr>
              <a:t>Counter(df['summary'].str.extract(r'([R|L]. [1-7]\d\d-\d)', expand=False))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44670" y="9911672"/>
            <a:ext cx="15798661" cy="327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1"/>
              </a:lnSpc>
              <a:spcBef>
                <a:spcPct val="0"/>
              </a:spcBef>
            </a:pPr>
            <a:r>
              <a:rPr lang="en-US" sz="2233">
                <a:solidFill>
                  <a:srgbClr val="076605"/>
                </a:solidFill>
                <a:latin typeface="Montserrat"/>
              </a:rPr>
              <a:t>Chapitre VI du Code de l’Environnement: </a:t>
            </a:r>
            <a:r>
              <a:rPr lang="en-US" sz="2233">
                <a:solidFill>
                  <a:srgbClr val="076605"/>
                </a:solidFill>
                <a:latin typeface="Montserrat Bold"/>
              </a:rPr>
              <a:t>Indemnisation des dégâts de gibiers</a:t>
            </a:r>
            <a:r>
              <a:rPr lang="en-US" sz="2233">
                <a:solidFill>
                  <a:srgbClr val="076605"/>
                </a:solidFill>
                <a:latin typeface="Montserrat"/>
              </a:rPr>
              <a:t> (Articles L426-1 à L426-8)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65312" y="611545"/>
            <a:ext cx="16957377" cy="0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665312" y="9675455"/>
            <a:ext cx="16957377" cy="0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665312" y="587732"/>
            <a:ext cx="0" cy="9111536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7646501" y="587732"/>
            <a:ext cx="0" cy="9111536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781932" y="1140016"/>
            <a:ext cx="871503" cy="526166"/>
          </a:xfrm>
          <a:custGeom>
            <a:avLst/>
            <a:gdLst/>
            <a:ahLst/>
            <a:cxnLst/>
            <a:rect r="r" b="b" t="t" l="l"/>
            <a:pathLst>
              <a:path h="526166" w="871503">
                <a:moveTo>
                  <a:pt x="0" y="0"/>
                </a:moveTo>
                <a:lnTo>
                  <a:pt x="871503" y="0"/>
                </a:lnTo>
                <a:lnTo>
                  <a:pt x="871503" y="526166"/>
                </a:lnTo>
                <a:lnTo>
                  <a:pt x="0" y="526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679903" y="1770957"/>
            <a:ext cx="13102029" cy="7776001"/>
          </a:xfrm>
          <a:custGeom>
            <a:avLst/>
            <a:gdLst/>
            <a:ahLst/>
            <a:cxnLst/>
            <a:rect r="r" b="b" t="t" l="l"/>
            <a:pathLst>
              <a:path h="7776001" w="13102029">
                <a:moveTo>
                  <a:pt x="0" y="0"/>
                </a:moveTo>
                <a:lnTo>
                  <a:pt x="13102029" y="0"/>
                </a:lnTo>
                <a:lnTo>
                  <a:pt x="13102029" y="7776001"/>
                </a:lnTo>
                <a:lnTo>
                  <a:pt x="0" y="77760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732131" y="7819813"/>
            <a:ext cx="2493626" cy="1623974"/>
          </a:xfrm>
          <a:custGeom>
            <a:avLst/>
            <a:gdLst/>
            <a:ahLst/>
            <a:cxnLst/>
            <a:rect r="r" b="b" t="t" l="l"/>
            <a:pathLst>
              <a:path h="1623974" w="2493626">
                <a:moveTo>
                  <a:pt x="0" y="0"/>
                </a:moveTo>
                <a:lnTo>
                  <a:pt x="2493626" y="0"/>
                </a:lnTo>
                <a:lnTo>
                  <a:pt x="2493626" y="1623974"/>
                </a:lnTo>
                <a:lnTo>
                  <a:pt x="0" y="16239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893678"/>
            <a:ext cx="5197057" cy="770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36"/>
              </a:lnSpc>
            </a:pPr>
            <a:r>
              <a:rPr lang="en-US" sz="2711">
                <a:solidFill>
                  <a:srgbClr val="435219"/>
                </a:solidFill>
                <a:latin typeface="Montserrat Bold"/>
              </a:rPr>
              <a:t>Most Referenced Section of the article 426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75468" y="5222126"/>
            <a:ext cx="4645956" cy="4036174"/>
          </a:xfrm>
          <a:custGeom>
            <a:avLst/>
            <a:gdLst/>
            <a:ahLst/>
            <a:cxnLst/>
            <a:rect r="r" b="b" t="t" l="l"/>
            <a:pathLst>
              <a:path h="4036174" w="4645956">
                <a:moveTo>
                  <a:pt x="0" y="0"/>
                </a:moveTo>
                <a:lnTo>
                  <a:pt x="4645956" y="0"/>
                </a:lnTo>
                <a:lnTo>
                  <a:pt x="4645956" y="4036174"/>
                </a:lnTo>
                <a:lnTo>
                  <a:pt x="0" y="40361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98446" y="766820"/>
            <a:ext cx="6100191" cy="8229600"/>
          </a:xfrm>
          <a:custGeom>
            <a:avLst/>
            <a:gdLst/>
            <a:ahLst/>
            <a:cxnLst/>
            <a:rect r="r" b="b" t="t" l="l"/>
            <a:pathLst>
              <a:path h="8229600" w="6100191">
                <a:moveTo>
                  <a:pt x="0" y="0"/>
                </a:moveTo>
                <a:lnTo>
                  <a:pt x="6100191" y="0"/>
                </a:lnTo>
                <a:lnTo>
                  <a:pt x="610019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4350" y="907970"/>
            <a:ext cx="8629650" cy="4063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8"/>
              </a:lnSpc>
              <a:spcBef>
                <a:spcPct val="0"/>
              </a:spcBef>
            </a:pPr>
            <a:r>
              <a:rPr lang="en-US" sz="2507">
                <a:solidFill>
                  <a:srgbClr val="435219"/>
                </a:solidFill>
                <a:latin typeface="Montserrat Bold"/>
              </a:rPr>
              <a:t>Article L426-1</a:t>
            </a:r>
            <a:r>
              <a:rPr lang="en-US" sz="2507">
                <a:solidFill>
                  <a:srgbClr val="435219"/>
                </a:solidFill>
                <a:latin typeface="Montserrat"/>
                <a:ea typeface="Montserrat"/>
              </a:rPr>
              <a:t> - Modifié par LOI n°</a:t>
            </a:r>
            <a:r>
              <a:rPr lang="en-US" sz="2507">
                <a:solidFill>
                  <a:srgbClr val="435219"/>
                </a:solidFill>
                <a:latin typeface="Montserrat Bold"/>
              </a:rPr>
              <a:t>2012</a:t>
            </a:r>
            <a:r>
              <a:rPr lang="en-US" sz="2507">
                <a:solidFill>
                  <a:srgbClr val="435219"/>
                </a:solidFill>
                <a:latin typeface="Montserrat"/>
              </a:rPr>
              <a:t>-325 du 7 mars 2012 - art. 12</a:t>
            </a:r>
          </a:p>
          <a:p>
            <a:pPr algn="just">
              <a:lnSpc>
                <a:spcPts val="2808"/>
              </a:lnSpc>
              <a:spcBef>
                <a:spcPct val="0"/>
              </a:spcBef>
            </a:pPr>
          </a:p>
          <a:p>
            <a:pPr algn="just">
              <a:lnSpc>
                <a:spcPts val="2696"/>
              </a:lnSpc>
              <a:spcBef>
                <a:spcPct val="0"/>
              </a:spcBef>
            </a:pPr>
            <a:r>
              <a:rPr lang="en-US" sz="2407">
                <a:solidFill>
                  <a:srgbClr val="000000"/>
                </a:solidFill>
                <a:latin typeface="Montserrat"/>
              </a:rPr>
              <a:t>“In case of damage caused to crops, inter-row areas of perennial crops, agricultural harvest nets, or agricultural crops either by wild boars or other game species subject to a hunting plan, </a:t>
            </a:r>
            <a:r>
              <a:rPr lang="en-US" sz="2407">
                <a:solidFill>
                  <a:srgbClr val="000000"/>
                </a:solidFill>
                <a:latin typeface="Montserrat Bold"/>
              </a:rPr>
              <a:t>the operator who has suffered damage </a:t>
            </a:r>
            <a:r>
              <a:rPr lang="en-US" sz="2407">
                <a:solidFill>
                  <a:srgbClr val="000000"/>
                </a:solidFill>
                <a:latin typeface="Montserrat"/>
              </a:rPr>
              <a:t>requiring restoration, replacement of harvest nets, or resulting in a loss of harvest </a:t>
            </a:r>
            <a:r>
              <a:rPr lang="en-US" sz="2407">
                <a:solidFill>
                  <a:srgbClr val="000000"/>
                </a:solidFill>
                <a:latin typeface="Montserrat Bold"/>
              </a:rPr>
              <a:t>may claim compensation</a:t>
            </a:r>
            <a:r>
              <a:rPr lang="en-US" sz="2407">
                <a:solidFill>
                  <a:srgbClr val="000000"/>
                </a:solidFill>
                <a:latin typeface="Montserrat"/>
              </a:rPr>
              <a:t> based on departmental scales from the departmental or interdepartmental federation of hunters”.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4350" y="5608200"/>
            <a:ext cx="8629650" cy="4063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11"/>
              </a:lnSpc>
              <a:spcBef>
                <a:spcPct val="0"/>
              </a:spcBef>
            </a:pPr>
            <a:r>
              <a:rPr lang="en-US" sz="2509">
                <a:solidFill>
                  <a:srgbClr val="435219"/>
                </a:solidFill>
                <a:latin typeface="Montserrat Bold"/>
              </a:rPr>
              <a:t>Article L426-5 - </a:t>
            </a:r>
            <a:r>
              <a:rPr lang="en-US" sz="2509">
                <a:solidFill>
                  <a:srgbClr val="435219"/>
                </a:solidFill>
                <a:latin typeface="Montserrat"/>
                <a:ea typeface="Montserrat"/>
              </a:rPr>
              <a:t>Modifié par LOI n°</a:t>
            </a:r>
            <a:r>
              <a:rPr lang="en-US" sz="2509">
                <a:solidFill>
                  <a:srgbClr val="435219"/>
                </a:solidFill>
                <a:latin typeface="Montserrat Bold"/>
              </a:rPr>
              <a:t>2019</a:t>
            </a:r>
            <a:r>
              <a:rPr lang="en-US" sz="2509">
                <a:solidFill>
                  <a:srgbClr val="435219"/>
                </a:solidFill>
                <a:latin typeface="Montserrat"/>
              </a:rPr>
              <a:t>-773 du 24 juillet 2019 - art. 21</a:t>
            </a:r>
          </a:p>
          <a:p>
            <a:pPr algn="just">
              <a:lnSpc>
                <a:spcPts val="2811"/>
              </a:lnSpc>
              <a:spcBef>
                <a:spcPct val="0"/>
              </a:spcBef>
            </a:pPr>
          </a:p>
          <a:p>
            <a:pPr algn="just">
              <a:lnSpc>
                <a:spcPts val="2699"/>
              </a:lnSpc>
              <a:spcBef>
                <a:spcPct val="0"/>
              </a:spcBef>
            </a:pPr>
            <a:r>
              <a:rPr lang="en-US" sz="2409">
                <a:solidFill>
                  <a:srgbClr val="000000"/>
                </a:solidFill>
                <a:latin typeface="Montserrat"/>
              </a:rPr>
              <a:t>The article outlines the compensation and prevention mechanisms for damages caused by large game species in hunting areas, specifying the role of departmental hunters' federations and the contribution </a:t>
            </a:r>
            <a:r>
              <a:rPr lang="en-US" sz="2409">
                <a:solidFill>
                  <a:srgbClr val="000000"/>
                </a:solidFill>
                <a:latin typeface="Montserrat Bold"/>
              </a:rPr>
              <a:t>responsibilities of hunters</a:t>
            </a:r>
            <a:r>
              <a:rPr lang="en-US" sz="2409">
                <a:solidFill>
                  <a:srgbClr val="000000"/>
                </a:solidFill>
                <a:latin typeface="Montserrat"/>
              </a:rPr>
              <a:t>. It also establishes national oversight to ensure fair compensation practices and the representation of various stakeholders in commission compositions.</a:t>
            </a:r>
          </a:p>
          <a:p>
            <a:pPr algn="just">
              <a:lnSpc>
                <a:spcPts val="26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65312" y="611545"/>
            <a:ext cx="16957377" cy="0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665312" y="9675455"/>
            <a:ext cx="16957377" cy="0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665312" y="587732"/>
            <a:ext cx="0" cy="9111536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7646501" y="587732"/>
            <a:ext cx="0" cy="9111536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564132" y="765617"/>
            <a:ext cx="871503" cy="526166"/>
          </a:xfrm>
          <a:custGeom>
            <a:avLst/>
            <a:gdLst/>
            <a:ahLst/>
            <a:cxnLst/>
            <a:rect r="r" b="b" t="t" l="l"/>
            <a:pathLst>
              <a:path h="526166" w="871503">
                <a:moveTo>
                  <a:pt x="0" y="0"/>
                </a:moveTo>
                <a:lnTo>
                  <a:pt x="871503" y="0"/>
                </a:lnTo>
                <a:lnTo>
                  <a:pt x="871503" y="526166"/>
                </a:lnTo>
                <a:lnTo>
                  <a:pt x="0" y="526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143810" y="8286694"/>
            <a:ext cx="1084605" cy="1027636"/>
          </a:xfrm>
          <a:custGeom>
            <a:avLst/>
            <a:gdLst/>
            <a:ahLst/>
            <a:cxnLst/>
            <a:rect r="r" b="b" t="t" l="l"/>
            <a:pathLst>
              <a:path h="1027636" w="1084605">
                <a:moveTo>
                  <a:pt x="0" y="0"/>
                </a:moveTo>
                <a:lnTo>
                  <a:pt x="1084605" y="0"/>
                </a:lnTo>
                <a:lnTo>
                  <a:pt x="1084605" y="1027636"/>
                </a:lnTo>
                <a:lnTo>
                  <a:pt x="0" y="10276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2461" y="1641120"/>
            <a:ext cx="15143078" cy="7617180"/>
          </a:xfrm>
          <a:custGeom>
            <a:avLst/>
            <a:gdLst/>
            <a:ahLst/>
            <a:cxnLst/>
            <a:rect r="r" b="b" t="t" l="l"/>
            <a:pathLst>
              <a:path h="7617180" w="15143078">
                <a:moveTo>
                  <a:pt x="0" y="0"/>
                </a:moveTo>
                <a:lnTo>
                  <a:pt x="15143078" y="0"/>
                </a:lnTo>
                <a:lnTo>
                  <a:pt x="15143078" y="7617180"/>
                </a:lnTo>
                <a:lnTo>
                  <a:pt x="0" y="76171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7453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920837"/>
            <a:ext cx="12236715" cy="939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99"/>
              </a:lnSpc>
            </a:pPr>
            <a:r>
              <a:rPr lang="en-US" sz="2599">
                <a:solidFill>
                  <a:srgbClr val="435219"/>
                </a:solidFill>
                <a:latin typeface="Montserrat"/>
              </a:rPr>
              <a:t>Primary Themes in the Court Decision: “</a:t>
            </a:r>
            <a:r>
              <a:rPr lang="en-US" sz="2599">
                <a:solidFill>
                  <a:srgbClr val="435219"/>
                </a:solidFill>
                <a:latin typeface="Montserrat Bold"/>
              </a:rPr>
              <a:t>pip install wordcloud”</a:t>
            </a:r>
          </a:p>
          <a:p>
            <a:pPr>
              <a:lnSpc>
                <a:spcPts val="389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991506" y="9743481"/>
            <a:ext cx="13309253" cy="484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41"/>
              </a:lnSpc>
              <a:spcBef>
                <a:spcPct val="0"/>
              </a:spcBef>
            </a:pPr>
            <a:r>
              <a:rPr lang="en-US" sz="1733">
                <a:solidFill>
                  <a:srgbClr val="435219"/>
                </a:solidFill>
                <a:latin typeface="Montserrat"/>
              </a:rPr>
              <a:t>stop_words = set(stopwords.words('french'))</a:t>
            </a:r>
          </a:p>
          <a:p>
            <a:pPr algn="ctr">
              <a:lnSpc>
                <a:spcPts val="1941"/>
              </a:lnSpc>
              <a:spcBef>
                <a:spcPct val="0"/>
              </a:spcBef>
            </a:pPr>
            <a:r>
              <a:rPr lang="en-US" sz="1733">
                <a:solidFill>
                  <a:srgbClr val="435219"/>
                </a:solidFill>
                <a:latin typeface="Montserrat"/>
              </a:rPr>
              <a:t>filtered_words = [word.lower() for word in words if word.isalpha() and </a:t>
            </a:r>
            <a:r>
              <a:rPr lang="en-US" sz="1733">
                <a:solidFill>
                  <a:srgbClr val="435219"/>
                </a:solidFill>
                <a:latin typeface="Montserrat Bold"/>
              </a:rPr>
              <a:t>len(word) &gt;= 4 </a:t>
            </a:r>
            <a:r>
              <a:rPr lang="en-US" sz="1733">
                <a:solidFill>
                  <a:srgbClr val="435219"/>
                </a:solidFill>
                <a:latin typeface="Montserrat"/>
              </a:rPr>
              <a:t>and word.lower() not in stop_words]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65312" y="611545"/>
            <a:ext cx="16957377" cy="0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665312" y="9675455"/>
            <a:ext cx="16957377" cy="0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665312" y="587732"/>
            <a:ext cx="0" cy="9111536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7646501" y="587732"/>
            <a:ext cx="0" cy="9111536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7574391" y="897591"/>
            <a:ext cx="871503" cy="526166"/>
          </a:xfrm>
          <a:custGeom>
            <a:avLst/>
            <a:gdLst/>
            <a:ahLst/>
            <a:cxnLst/>
            <a:rect r="r" b="b" t="t" l="l"/>
            <a:pathLst>
              <a:path h="526166" w="871503">
                <a:moveTo>
                  <a:pt x="0" y="0"/>
                </a:moveTo>
                <a:lnTo>
                  <a:pt x="871504" y="0"/>
                </a:lnTo>
                <a:lnTo>
                  <a:pt x="871504" y="526166"/>
                </a:lnTo>
                <a:lnTo>
                  <a:pt x="0" y="526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143810" y="8286694"/>
            <a:ext cx="1084605" cy="1027636"/>
          </a:xfrm>
          <a:custGeom>
            <a:avLst/>
            <a:gdLst/>
            <a:ahLst/>
            <a:cxnLst/>
            <a:rect r="r" b="b" t="t" l="l"/>
            <a:pathLst>
              <a:path h="1027636" w="1084605">
                <a:moveTo>
                  <a:pt x="0" y="0"/>
                </a:moveTo>
                <a:lnTo>
                  <a:pt x="1084605" y="0"/>
                </a:lnTo>
                <a:lnTo>
                  <a:pt x="1084605" y="1027636"/>
                </a:lnTo>
                <a:lnTo>
                  <a:pt x="0" y="10276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81075" y="2893450"/>
            <a:ext cx="8167687" cy="4139304"/>
          </a:xfrm>
          <a:custGeom>
            <a:avLst/>
            <a:gdLst/>
            <a:ahLst/>
            <a:cxnLst/>
            <a:rect r="r" b="b" t="t" l="l"/>
            <a:pathLst>
              <a:path h="4139304" w="8167687">
                <a:moveTo>
                  <a:pt x="0" y="0"/>
                </a:moveTo>
                <a:lnTo>
                  <a:pt x="8167687" y="0"/>
                </a:lnTo>
                <a:lnTo>
                  <a:pt x="8167687" y="4139304"/>
                </a:lnTo>
                <a:lnTo>
                  <a:pt x="0" y="41393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652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310737" y="5097591"/>
            <a:ext cx="8149977" cy="4160709"/>
          </a:xfrm>
          <a:custGeom>
            <a:avLst/>
            <a:gdLst/>
            <a:ahLst/>
            <a:cxnLst/>
            <a:rect r="r" b="b" t="t" l="l"/>
            <a:pathLst>
              <a:path h="4160709" w="8149977">
                <a:moveTo>
                  <a:pt x="0" y="0"/>
                </a:moveTo>
                <a:lnTo>
                  <a:pt x="8149977" y="0"/>
                </a:lnTo>
                <a:lnTo>
                  <a:pt x="8149977" y="4160709"/>
                </a:lnTo>
                <a:lnTo>
                  <a:pt x="0" y="41607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7032" r="-1094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920837"/>
            <a:ext cx="6981443" cy="939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99"/>
              </a:lnSpc>
            </a:pPr>
            <a:r>
              <a:rPr lang="en-US" sz="2599">
                <a:solidFill>
                  <a:srgbClr val="435219"/>
                </a:solidFill>
                <a:latin typeface="Montserrat"/>
              </a:rPr>
              <a:t>Primary Themes in the Court Decision</a:t>
            </a:r>
          </a:p>
          <a:p>
            <a:pPr>
              <a:lnSpc>
                <a:spcPts val="389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9139238" y="4274503"/>
            <a:ext cx="95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4059600" y="1572651"/>
            <a:ext cx="1602284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1A401F"/>
                </a:solidFill>
                <a:latin typeface="Montserrat"/>
              </a:rPr>
              <a:t>2001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55541" y="3822701"/>
            <a:ext cx="1679823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076605"/>
                </a:solidFill>
                <a:latin typeface="Montserrat"/>
              </a:rPr>
              <a:t>2023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72479" y="790263"/>
            <a:ext cx="11766855" cy="8706474"/>
          </a:xfrm>
          <a:custGeom>
            <a:avLst/>
            <a:gdLst/>
            <a:ahLst/>
            <a:cxnLst/>
            <a:rect r="r" b="b" t="t" l="l"/>
            <a:pathLst>
              <a:path h="8706474" w="11766855">
                <a:moveTo>
                  <a:pt x="0" y="0"/>
                </a:moveTo>
                <a:lnTo>
                  <a:pt x="11766855" y="0"/>
                </a:lnTo>
                <a:lnTo>
                  <a:pt x="11766855" y="8706474"/>
                </a:lnTo>
                <a:lnTo>
                  <a:pt x="0" y="8706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665312" y="611545"/>
            <a:ext cx="16957377" cy="0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665312" y="9675455"/>
            <a:ext cx="16957377" cy="0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665312" y="587732"/>
            <a:ext cx="0" cy="9111536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7646501" y="587732"/>
            <a:ext cx="0" cy="9111536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836727" y="765617"/>
            <a:ext cx="871503" cy="526166"/>
          </a:xfrm>
          <a:custGeom>
            <a:avLst/>
            <a:gdLst/>
            <a:ahLst/>
            <a:cxnLst/>
            <a:rect r="r" b="b" t="t" l="l"/>
            <a:pathLst>
              <a:path h="526166" w="871503">
                <a:moveTo>
                  <a:pt x="0" y="0"/>
                </a:moveTo>
                <a:lnTo>
                  <a:pt x="871503" y="0"/>
                </a:lnTo>
                <a:lnTo>
                  <a:pt x="871503" y="526166"/>
                </a:lnTo>
                <a:lnTo>
                  <a:pt x="0" y="5261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65312" y="611545"/>
            <a:ext cx="16957377" cy="0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646497" y="9723080"/>
            <a:ext cx="16957377" cy="0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641499" y="587732"/>
            <a:ext cx="0" cy="9111536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7646501" y="587732"/>
            <a:ext cx="0" cy="9111536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77387" y="765617"/>
            <a:ext cx="871503" cy="526166"/>
          </a:xfrm>
          <a:custGeom>
            <a:avLst/>
            <a:gdLst/>
            <a:ahLst/>
            <a:cxnLst/>
            <a:rect r="r" b="b" t="t" l="l"/>
            <a:pathLst>
              <a:path h="526166" w="871503">
                <a:moveTo>
                  <a:pt x="0" y="0"/>
                </a:moveTo>
                <a:lnTo>
                  <a:pt x="871503" y="0"/>
                </a:lnTo>
                <a:lnTo>
                  <a:pt x="871503" y="526166"/>
                </a:lnTo>
                <a:lnTo>
                  <a:pt x="0" y="526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187342">
            <a:off x="10395728" y="-1073682"/>
            <a:ext cx="14998512" cy="13123698"/>
            <a:chOff x="0" y="0"/>
            <a:chExt cx="812800" cy="7112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4"/>
              <a:stretch>
                <a:fillRect l="-13636" t="0" r="-13636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815198" y="1568252"/>
            <a:ext cx="15458978" cy="983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54"/>
              </a:lnSpc>
            </a:pPr>
            <a:r>
              <a:rPr lang="en-US" sz="6834">
                <a:solidFill>
                  <a:srgbClr val="435219"/>
                </a:solidFill>
                <a:latin typeface="Montserrat Ultra-Bold"/>
              </a:rPr>
              <a:t>Short political history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5198" y="2704088"/>
            <a:ext cx="10714737" cy="1423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49"/>
              </a:lnSpc>
            </a:pPr>
            <a:r>
              <a:rPr lang="en-US" sz="3249">
                <a:solidFill>
                  <a:srgbClr val="1A401F"/>
                </a:solidFill>
                <a:latin typeface="Open Sans Bold"/>
              </a:rPr>
              <a:t>1974</a:t>
            </a:r>
          </a:p>
          <a:p>
            <a:pPr>
              <a:lnSpc>
                <a:spcPts val="3429"/>
              </a:lnSpc>
            </a:pPr>
            <a:r>
              <a:rPr lang="en-US" sz="2449">
                <a:solidFill>
                  <a:srgbClr val="1A401F"/>
                </a:solidFill>
                <a:latin typeface="Open Sans"/>
              </a:rPr>
              <a:t>René Dumont, the first ecological candidate in the presidential elections, received 1.32% of the votes. The Ecological Movement is born.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5198" y="4361700"/>
            <a:ext cx="10627748" cy="1404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435219"/>
                </a:solidFill>
                <a:latin typeface="Open Sans Bold"/>
              </a:rPr>
              <a:t>1994</a:t>
            </a:r>
          </a:p>
          <a:p>
            <a:pPr>
              <a:lnSpc>
                <a:spcPts val="3426"/>
              </a:lnSpc>
            </a:pPr>
            <a:r>
              <a:rPr lang="en-US" sz="2447">
                <a:solidFill>
                  <a:srgbClr val="435219"/>
                </a:solidFill>
                <a:latin typeface="Open Sans"/>
              </a:rPr>
              <a:t>Les Verts decided to position themselves on the left and form electoral alliances with the ruling Socialist Party.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15198" y="6004481"/>
            <a:ext cx="10627748" cy="2261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435219"/>
                </a:solidFill>
                <a:latin typeface="Open Sans Bold"/>
              </a:rPr>
              <a:t>2002</a:t>
            </a:r>
          </a:p>
          <a:p>
            <a:pPr>
              <a:lnSpc>
                <a:spcPts val="3426"/>
              </a:lnSpc>
            </a:pPr>
            <a:r>
              <a:rPr lang="en-US" sz="2447">
                <a:solidFill>
                  <a:srgbClr val="435219"/>
                </a:solidFill>
                <a:latin typeface="Open Sans"/>
              </a:rPr>
              <a:t>The statement "Our house is burning and we are looking elsewhere" was made by Chirac. Ecology has emerged as a theoretical concept embraced by both the right and the left.</a:t>
            </a:r>
          </a:p>
          <a:p>
            <a:pPr>
              <a:lnSpc>
                <a:spcPts val="3426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815198" y="7907580"/>
            <a:ext cx="10627748" cy="1815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435219"/>
                </a:solidFill>
                <a:latin typeface="Open Sans Bold"/>
              </a:rPr>
              <a:t>2018</a:t>
            </a:r>
          </a:p>
          <a:p>
            <a:pPr>
              <a:lnSpc>
                <a:spcPts val="3426"/>
              </a:lnSpc>
            </a:pPr>
            <a:r>
              <a:rPr lang="en-US" sz="2447">
                <a:solidFill>
                  <a:srgbClr val="435219"/>
                </a:solidFill>
                <a:latin typeface="Open Sans"/>
              </a:rPr>
              <a:t>The first global climate strike organized by high school students takes place worldwide.</a:t>
            </a:r>
          </a:p>
          <a:p>
            <a:pPr>
              <a:lnSpc>
                <a:spcPts val="3286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7750"/>
            <a:ext cx="5602939" cy="7587594"/>
            <a:chOff x="0" y="0"/>
            <a:chExt cx="3807028" cy="51555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07028" cy="5155541"/>
            </a:xfrm>
            <a:custGeom>
              <a:avLst/>
              <a:gdLst/>
              <a:ahLst/>
              <a:cxnLst/>
              <a:rect r="r" b="b" t="t" l="l"/>
              <a:pathLst>
                <a:path h="5155541" w="3807028">
                  <a:moveTo>
                    <a:pt x="0" y="0"/>
                  </a:moveTo>
                  <a:lnTo>
                    <a:pt x="0" y="5155541"/>
                  </a:lnTo>
                  <a:lnTo>
                    <a:pt x="3807028" y="5155541"/>
                  </a:lnTo>
                  <a:lnTo>
                    <a:pt x="3807028" y="0"/>
                  </a:lnTo>
                  <a:lnTo>
                    <a:pt x="0" y="0"/>
                  </a:lnTo>
                  <a:close/>
                  <a:moveTo>
                    <a:pt x="3746068" y="5094581"/>
                  </a:moveTo>
                  <a:lnTo>
                    <a:pt x="59690" y="5094581"/>
                  </a:lnTo>
                  <a:lnTo>
                    <a:pt x="59690" y="59690"/>
                  </a:lnTo>
                  <a:lnTo>
                    <a:pt x="3746068" y="59690"/>
                  </a:lnTo>
                  <a:lnTo>
                    <a:pt x="3746068" y="5094581"/>
                  </a:lnTo>
                  <a:close/>
                </a:path>
              </a:pathLst>
            </a:custGeom>
            <a:solidFill>
              <a:srgbClr val="788D3C"/>
            </a:solidFill>
          </p:spPr>
        </p:sp>
      </p:grpSp>
      <p:sp>
        <p:nvSpPr>
          <p:cNvPr name="Freeform 4" id="4" descr="Environment Icon"/>
          <p:cNvSpPr/>
          <p:nvPr/>
        </p:nvSpPr>
        <p:spPr>
          <a:xfrm flipH="false" flipV="false" rot="0">
            <a:off x="3312741" y="4275984"/>
            <a:ext cx="1034856" cy="877041"/>
          </a:xfrm>
          <a:custGeom>
            <a:avLst/>
            <a:gdLst/>
            <a:ahLst/>
            <a:cxnLst/>
            <a:rect r="r" b="b" t="t" l="l"/>
            <a:pathLst>
              <a:path h="877041" w="1034856">
                <a:moveTo>
                  <a:pt x="0" y="0"/>
                </a:moveTo>
                <a:lnTo>
                  <a:pt x="1034857" y="0"/>
                </a:lnTo>
                <a:lnTo>
                  <a:pt x="1034857" y="877041"/>
                </a:lnTo>
                <a:lnTo>
                  <a:pt x="0" y="8770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245768" y="1400223"/>
            <a:ext cx="10534414" cy="6882649"/>
          </a:xfrm>
          <a:custGeom>
            <a:avLst/>
            <a:gdLst/>
            <a:ahLst/>
            <a:cxnLst/>
            <a:rect r="r" b="b" t="t" l="l"/>
            <a:pathLst>
              <a:path h="6882649" w="10534414">
                <a:moveTo>
                  <a:pt x="0" y="0"/>
                </a:moveTo>
                <a:lnTo>
                  <a:pt x="10534414" y="0"/>
                </a:lnTo>
                <a:lnTo>
                  <a:pt x="10534414" y="6882648"/>
                </a:lnTo>
                <a:lnTo>
                  <a:pt x="0" y="68826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44103" y="1683057"/>
            <a:ext cx="4572133" cy="6316980"/>
            <a:chOff x="0" y="0"/>
            <a:chExt cx="6096177" cy="842264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76200"/>
              <a:ext cx="6096177" cy="50444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</a:pPr>
              <a:r>
                <a:rPr lang="en-US" sz="4200">
                  <a:solidFill>
                    <a:srgbClr val="076605"/>
                  </a:solidFill>
                  <a:latin typeface="Montserrat Bold"/>
                </a:rPr>
                <a:t>The increase in awareness of environmental issues</a:t>
              </a:r>
            </a:p>
            <a:p>
              <a:pPr algn="ctr" marL="0" indent="0" lvl="0">
                <a:lnSpc>
                  <a:spcPts val="4200"/>
                </a:lnSpc>
              </a:pPr>
            </a:p>
            <a:p>
              <a:pPr algn="ctr" marL="0" indent="0" lvl="0">
                <a:lnSpc>
                  <a:spcPts val="4200"/>
                </a:lnSpc>
              </a:pPr>
            </a:p>
            <a:p>
              <a:pPr algn="ctr" marL="0" indent="0" lvl="0">
                <a:lnSpc>
                  <a:spcPts val="4200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5307965"/>
              <a:ext cx="6096177" cy="3114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50"/>
                </a:lnSpc>
              </a:pPr>
              <a:r>
                <a:rPr lang="en-US" sz="2500">
                  <a:solidFill>
                    <a:srgbClr val="788D3C"/>
                  </a:solidFill>
                  <a:latin typeface="Montserrat"/>
                </a:rPr>
                <a:t>We utilized the percentages of representation held by ecological parties in Europe as an indicator of "environmental awareness."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7750"/>
            <a:ext cx="5602939" cy="7587594"/>
            <a:chOff x="0" y="0"/>
            <a:chExt cx="3807028" cy="51555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07028" cy="5155541"/>
            </a:xfrm>
            <a:custGeom>
              <a:avLst/>
              <a:gdLst/>
              <a:ahLst/>
              <a:cxnLst/>
              <a:rect r="r" b="b" t="t" l="l"/>
              <a:pathLst>
                <a:path h="5155541" w="3807028">
                  <a:moveTo>
                    <a:pt x="0" y="0"/>
                  </a:moveTo>
                  <a:lnTo>
                    <a:pt x="0" y="5155541"/>
                  </a:lnTo>
                  <a:lnTo>
                    <a:pt x="3807028" y="5155541"/>
                  </a:lnTo>
                  <a:lnTo>
                    <a:pt x="3807028" y="0"/>
                  </a:lnTo>
                  <a:lnTo>
                    <a:pt x="0" y="0"/>
                  </a:lnTo>
                  <a:close/>
                  <a:moveTo>
                    <a:pt x="3746068" y="5094581"/>
                  </a:moveTo>
                  <a:lnTo>
                    <a:pt x="59690" y="5094581"/>
                  </a:lnTo>
                  <a:lnTo>
                    <a:pt x="59690" y="59690"/>
                  </a:lnTo>
                  <a:lnTo>
                    <a:pt x="3746068" y="59690"/>
                  </a:lnTo>
                  <a:lnTo>
                    <a:pt x="3746068" y="5094581"/>
                  </a:lnTo>
                  <a:close/>
                </a:path>
              </a:pathLst>
            </a:custGeom>
            <a:solidFill>
              <a:srgbClr val="788D3C"/>
            </a:solidFill>
          </p:spPr>
        </p:sp>
      </p:grpSp>
      <p:sp>
        <p:nvSpPr>
          <p:cNvPr name="Freeform 4" id="4" descr="Environment Icon"/>
          <p:cNvSpPr/>
          <p:nvPr/>
        </p:nvSpPr>
        <p:spPr>
          <a:xfrm flipH="false" flipV="false" rot="0">
            <a:off x="3312741" y="4275984"/>
            <a:ext cx="1034856" cy="877041"/>
          </a:xfrm>
          <a:custGeom>
            <a:avLst/>
            <a:gdLst/>
            <a:ahLst/>
            <a:cxnLst/>
            <a:rect r="r" b="b" t="t" l="l"/>
            <a:pathLst>
              <a:path h="877041" w="1034856">
                <a:moveTo>
                  <a:pt x="0" y="0"/>
                </a:moveTo>
                <a:lnTo>
                  <a:pt x="1034857" y="0"/>
                </a:lnTo>
                <a:lnTo>
                  <a:pt x="1034857" y="877041"/>
                </a:lnTo>
                <a:lnTo>
                  <a:pt x="0" y="8770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373816" y="923840"/>
            <a:ext cx="10518774" cy="7835413"/>
          </a:xfrm>
          <a:custGeom>
            <a:avLst/>
            <a:gdLst/>
            <a:ahLst/>
            <a:cxnLst/>
            <a:rect r="r" b="b" t="t" l="l"/>
            <a:pathLst>
              <a:path h="7835413" w="10518774">
                <a:moveTo>
                  <a:pt x="0" y="0"/>
                </a:moveTo>
                <a:lnTo>
                  <a:pt x="10518774" y="0"/>
                </a:lnTo>
                <a:lnTo>
                  <a:pt x="10518774" y="7835414"/>
                </a:lnTo>
                <a:lnTo>
                  <a:pt x="0" y="78354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44103" y="1683057"/>
            <a:ext cx="4572133" cy="6316980"/>
            <a:chOff x="0" y="0"/>
            <a:chExt cx="6096177" cy="842264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76200"/>
              <a:ext cx="6096177" cy="50444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</a:pPr>
              <a:r>
                <a:rPr lang="en-US" sz="4200">
                  <a:solidFill>
                    <a:srgbClr val="076605"/>
                  </a:solidFill>
                  <a:latin typeface="Montserrat Bold"/>
                </a:rPr>
                <a:t>The increase in awareness of environmental issues</a:t>
              </a:r>
            </a:p>
            <a:p>
              <a:pPr algn="ctr" marL="0" indent="0" lvl="0">
                <a:lnSpc>
                  <a:spcPts val="4200"/>
                </a:lnSpc>
              </a:pPr>
            </a:p>
            <a:p>
              <a:pPr algn="ctr" marL="0" indent="0" lvl="0">
                <a:lnSpc>
                  <a:spcPts val="4200"/>
                </a:lnSpc>
              </a:pPr>
            </a:p>
            <a:p>
              <a:pPr algn="ctr" marL="0" indent="0" lvl="0">
                <a:lnSpc>
                  <a:spcPts val="4200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5307965"/>
              <a:ext cx="6096177" cy="3114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50"/>
                </a:lnSpc>
              </a:pPr>
              <a:r>
                <a:rPr lang="en-US" sz="2500">
                  <a:solidFill>
                    <a:srgbClr val="788D3C"/>
                  </a:solidFill>
                  <a:latin typeface="Montserrat"/>
                </a:rPr>
                <a:t>We utilized the percentages of representation held by ecological parties in Europe as an indicator of "environmental awareness."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30810" y="5067841"/>
            <a:ext cx="5268980" cy="4784547"/>
            <a:chOff x="0" y="0"/>
            <a:chExt cx="7025306" cy="6379397"/>
          </a:xfrm>
        </p:grpSpPr>
        <p:sp>
          <p:nvSpPr>
            <p:cNvPr name="AutoShape 3" id="3"/>
            <p:cNvSpPr/>
            <p:nvPr/>
          </p:nvSpPr>
          <p:spPr>
            <a:xfrm rot="0">
              <a:off x="203029" y="203029"/>
              <a:ext cx="6822277" cy="6176368"/>
            </a:xfrm>
            <a:prstGeom prst="rect">
              <a:avLst/>
            </a:prstGeom>
            <a:solidFill>
              <a:srgbClr val="1A401F"/>
            </a:solidFill>
          </p:spPr>
        </p:sp>
        <p:sp>
          <p:nvSpPr>
            <p:cNvPr name="AutoShape 4" id="4"/>
            <p:cNvSpPr/>
            <p:nvPr/>
          </p:nvSpPr>
          <p:spPr>
            <a:xfrm rot="0">
              <a:off x="0" y="0"/>
              <a:ext cx="6822277" cy="6176368"/>
            </a:xfrm>
            <a:prstGeom prst="rect">
              <a:avLst/>
            </a:prstGeom>
            <a:solidFill>
              <a:srgbClr val="D4E2C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6509510" y="5067841"/>
            <a:ext cx="5268980" cy="4784547"/>
            <a:chOff x="0" y="0"/>
            <a:chExt cx="7025306" cy="6379397"/>
          </a:xfrm>
        </p:grpSpPr>
        <p:sp>
          <p:nvSpPr>
            <p:cNvPr name="AutoShape 6" id="6"/>
            <p:cNvSpPr/>
            <p:nvPr/>
          </p:nvSpPr>
          <p:spPr>
            <a:xfrm rot="0">
              <a:off x="203029" y="203029"/>
              <a:ext cx="6822277" cy="6176368"/>
            </a:xfrm>
            <a:prstGeom prst="rect">
              <a:avLst/>
            </a:prstGeom>
            <a:solidFill>
              <a:srgbClr val="1A401F"/>
            </a:solidFill>
          </p:spPr>
        </p:sp>
        <p:sp>
          <p:nvSpPr>
            <p:cNvPr name="AutoShape 7" id="7"/>
            <p:cNvSpPr/>
            <p:nvPr/>
          </p:nvSpPr>
          <p:spPr>
            <a:xfrm rot="0">
              <a:off x="0" y="0"/>
              <a:ext cx="6822277" cy="6176368"/>
            </a:xfrm>
            <a:prstGeom prst="rect">
              <a:avLst/>
            </a:prstGeom>
            <a:solidFill>
              <a:srgbClr val="D4E2C2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388211" y="5067841"/>
            <a:ext cx="5268980" cy="4784547"/>
            <a:chOff x="0" y="0"/>
            <a:chExt cx="7025306" cy="6379397"/>
          </a:xfrm>
        </p:grpSpPr>
        <p:sp>
          <p:nvSpPr>
            <p:cNvPr name="AutoShape 9" id="9"/>
            <p:cNvSpPr/>
            <p:nvPr/>
          </p:nvSpPr>
          <p:spPr>
            <a:xfrm rot="0">
              <a:off x="203029" y="203029"/>
              <a:ext cx="6822277" cy="6176368"/>
            </a:xfrm>
            <a:prstGeom prst="rect">
              <a:avLst/>
            </a:prstGeom>
            <a:solidFill>
              <a:srgbClr val="1A401F"/>
            </a:solidFill>
          </p:spPr>
        </p:sp>
        <p:sp>
          <p:nvSpPr>
            <p:cNvPr name="AutoShape 10" id="10"/>
            <p:cNvSpPr/>
            <p:nvPr/>
          </p:nvSpPr>
          <p:spPr>
            <a:xfrm rot="0">
              <a:off x="0" y="0"/>
              <a:ext cx="6822277" cy="6176368"/>
            </a:xfrm>
            <a:prstGeom prst="rect">
              <a:avLst/>
            </a:prstGeom>
            <a:solidFill>
              <a:srgbClr val="D4E2C2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3963686" y="1028700"/>
            <a:ext cx="3088150" cy="2930935"/>
          </a:xfrm>
          <a:custGeom>
            <a:avLst/>
            <a:gdLst/>
            <a:ahLst/>
            <a:cxnLst/>
            <a:rect r="r" b="b" t="t" l="l"/>
            <a:pathLst>
              <a:path h="2930935" w="3088150">
                <a:moveTo>
                  <a:pt x="0" y="0"/>
                </a:moveTo>
                <a:lnTo>
                  <a:pt x="3088150" y="0"/>
                </a:lnTo>
                <a:lnTo>
                  <a:pt x="3088150" y="2930935"/>
                </a:lnTo>
                <a:lnTo>
                  <a:pt x="0" y="29309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757874" y="1170515"/>
            <a:ext cx="3026896" cy="2928522"/>
          </a:xfrm>
          <a:custGeom>
            <a:avLst/>
            <a:gdLst/>
            <a:ahLst/>
            <a:cxnLst/>
            <a:rect r="r" b="b" t="t" l="l"/>
            <a:pathLst>
              <a:path h="2928522" w="3026896">
                <a:moveTo>
                  <a:pt x="0" y="0"/>
                </a:moveTo>
                <a:lnTo>
                  <a:pt x="3026896" y="0"/>
                </a:lnTo>
                <a:lnTo>
                  <a:pt x="3026896" y="2928522"/>
                </a:lnTo>
                <a:lnTo>
                  <a:pt x="0" y="29285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152525"/>
            <a:ext cx="10626659" cy="1085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399"/>
              </a:lnSpc>
            </a:pPr>
            <a:r>
              <a:rPr lang="en-US" sz="7999">
                <a:solidFill>
                  <a:srgbClr val="076605"/>
                </a:solidFill>
                <a:latin typeface="Montserrat Bold"/>
              </a:rPr>
              <a:t>Results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5396381"/>
            <a:ext cx="4265735" cy="3792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818"/>
              </a:lnSpc>
            </a:pPr>
            <a:r>
              <a:rPr lang="en-US" sz="2689" u="none">
                <a:solidFill>
                  <a:srgbClr val="000000"/>
                </a:solidFill>
                <a:latin typeface="Montserrat Bold"/>
              </a:rPr>
              <a:t>The Criminal Chamber is key in environmental legal matters.</a:t>
            </a:r>
            <a:r>
              <a:rPr lang="en-US" sz="2689" u="none">
                <a:solidFill>
                  <a:srgbClr val="000000"/>
                </a:solidFill>
                <a:latin typeface="Montserrat"/>
              </a:rPr>
              <a:t> The </a:t>
            </a:r>
            <a:r>
              <a:rPr lang="en-US" sz="2689" u="none">
                <a:solidFill>
                  <a:srgbClr val="000000"/>
                </a:solidFill>
                <a:latin typeface="Montserrat"/>
              </a:rPr>
              <a:t>resurgence of this chamber since 2016 aligns with a potential shift driven by growing ecological awareness.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871347" y="5157878"/>
            <a:ext cx="4545307" cy="4269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774"/>
              </a:lnSpc>
            </a:pPr>
            <a:r>
              <a:rPr lang="en-US" sz="2657" u="none">
                <a:solidFill>
                  <a:srgbClr val="000000"/>
                </a:solidFill>
                <a:latin typeface="Montserrat"/>
              </a:rPr>
              <a:t>Article 426, focusing on damage from wild boars and hunting, highlights </a:t>
            </a:r>
            <a:r>
              <a:rPr lang="en-US" sz="2657" u="none">
                <a:solidFill>
                  <a:srgbClr val="000000"/>
                </a:solidFill>
                <a:latin typeface="Montserrat Bold"/>
              </a:rPr>
              <a:t>how common environmental issues relate to daily life</a:t>
            </a:r>
            <a:r>
              <a:rPr lang="en-US" sz="2657" u="none">
                <a:solidFill>
                  <a:srgbClr val="000000"/>
                </a:solidFill>
                <a:latin typeface="Montserrat"/>
              </a:rPr>
              <a:t>. The environmental code extends beyond climate warming concerns.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646315" y="5157878"/>
            <a:ext cx="4752771" cy="4269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780"/>
              </a:lnSpc>
            </a:pPr>
            <a:r>
              <a:rPr lang="en-US" sz="2662" u="none">
                <a:solidFill>
                  <a:srgbClr val="000000"/>
                </a:solidFill>
                <a:latin typeface="Montserrat"/>
              </a:rPr>
              <a:t>Percentages of representation by ecological parties correlate with increased legal judgments, reinforcing the </a:t>
            </a:r>
            <a:r>
              <a:rPr lang="en-US" sz="2662" u="none">
                <a:solidFill>
                  <a:srgbClr val="000000"/>
                </a:solidFill>
                <a:latin typeface="Montserrat Bold"/>
              </a:rPr>
              <a:t>link between legal actions and rising public awareness of environmental issues</a:t>
            </a:r>
            <a:r>
              <a:rPr lang="en-US" sz="2662" u="none">
                <a:solidFill>
                  <a:srgbClr val="000000"/>
                </a:solidFill>
                <a:latin typeface="Montserrat"/>
              </a:rPr>
              <a:t>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792809" y="-3843650"/>
            <a:ext cx="6637763" cy="6637763"/>
          </a:xfrm>
          <a:custGeom>
            <a:avLst/>
            <a:gdLst/>
            <a:ahLst/>
            <a:cxnLst/>
            <a:rect r="r" b="b" t="t" l="l"/>
            <a:pathLst>
              <a:path h="6637763" w="6637763">
                <a:moveTo>
                  <a:pt x="0" y="0"/>
                </a:moveTo>
                <a:lnTo>
                  <a:pt x="6637764" y="0"/>
                </a:lnTo>
                <a:lnTo>
                  <a:pt x="6637764" y="6637763"/>
                </a:lnTo>
                <a:lnTo>
                  <a:pt x="0" y="66377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205512" y="6640358"/>
            <a:ext cx="8435620" cy="8435620"/>
          </a:xfrm>
          <a:custGeom>
            <a:avLst/>
            <a:gdLst/>
            <a:ahLst/>
            <a:cxnLst/>
            <a:rect r="r" b="b" t="t" l="l"/>
            <a:pathLst>
              <a:path h="8435620" w="8435620">
                <a:moveTo>
                  <a:pt x="0" y="0"/>
                </a:moveTo>
                <a:lnTo>
                  <a:pt x="8435620" y="0"/>
                </a:lnTo>
                <a:lnTo>
                  <a:pt x="8435620" y="8435620"/>
                </a:lnTo>
                <a:lnTo>
                  <a:pt x="0" y="84356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682496" y="8223062"/>
            <a:ext cx="7757727" cy="1035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70"/>
              </a:lnSpc>
            </a:pPr>
            <a:r>
              <a:rPr lang="en-US" sz="7206">
                <a:solidFill>
                  <a:srgbClr val="435219"/>
                </a:solidFill>
                <a:latin typeface="Montserrat Bold"/>
              </a:rPr>
              <a:t>Thank You!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862795" y="9248775"/>
            <a:ext cx="4635604" cy="818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43"/>
              </a:lnSpc>
            </a:pPr>
            <a:r>
              <a:rPr lang="en-US" sz="2637">
                <a:solidFill>
                  <a:srgbClr val="788D3C"/>
                </a:solidFill>
                <a:latin typeface="Montserrat"/>
              </a:rPr>
              <a:t>LEGAL DATA ANALYSIS</a:t>
            </a:r>
          </a:p>
          <a:p>
            <a:pPr algn="r">
              <a:lnSpc>
                <a:spcPts val="3243"/>
              </a:lnSpc>
            </a:pPr>
            <a:r>
              <a:rPr lang="en-US" sz="2637">
                <a:solidFill>
                  <a:srgbClr val="788D3C"/>
                </a:solidFill>
                <a:latin typeface="Montserrat"/>
              </a:rPr>
              <a:t>2023/2024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65312" y="611545"/>
            <a:ext cx="16957377" cy="0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665312" y="9675455"/>
            <a:ext cx="16957377" cy="0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665312" y="587732"/>
            <a:ext cx="0" cy="9111536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7646501" y="587732"/>
            <a:ext cx="0" cy="9111536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269456" y="3234880"/>
            <a:ext cx="11772900" cy="4346162"/>
          </a:xfrm>
          <a:custGeom>
            <a:avLst/>
            <a:gdLst/>
            <a:ahLst/>
            <a:cxnLst/>
            <a:rect r="r" b="b" t="t" l="l"/>
            <a:pathLst>
              <a:path h="4346162" w="11772900">
                <a:moveTo>
                  <a:pt x="0" y="0"/>
                </a:moveTo>
                <a:lnTo>
                  <a:pt x="11772900" y="0"/>
                </a:lnTo>
                <a:lnTo>
                  <a:pt x="11772900" y="4346162"/>
                </a:lnTo>
                <a:lnTo>
                  <a:pt x="0" y="434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428103" y="4657223"/>
            <a:ext cx="928788" cy="972553"/>
          </a:xfrm>
          <a:custGeom>
            <a:avLst/>
            <a:gdLst/>
            <a:ahLst/>
            <a:cxnLst/>
            <a:rect r="r" b="b" t="t" l="l"/>
            <a:pathLst>
              <a:path h="972553" w="928788">
                <a:moveTo>
                  <a:pt x="0" y="0"/>
                </a:moveTo>
                <a:lnTo>
                  <a:pt x="928788" y="0"/>
                </a:lnTo>
                <a:lnTo>
                  <a:pt x="928788" y="972554"/>
                </a:lnTo>
                <a:lnTo>
                  <a:pt x="0" y="972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130794" y="4543698"/>
            <a:ext cx="1046155" cy="1199605"/>
          </a:xfrm>
          <a:custGeom>
            <a:avLst/>
            <a:gdLst/>
            <a:ahLst/>
            <a:cxnLst/>
            <a:rect r="r" b="b" t="t" l="l"/>
            <a:pathLst>
              <a:path h="1199605" w="1046155">
                <a:moveTo>
                  <a:pt x="0" y="0"/>
                </a:moveTo>
                <a:lnTo>
                  <a:pt x="1046155" y="0"/>
                </a:lnTo>
                <a:lnTo>
                  <a:pt x="1046155" y="1199604"/>
                </a:lnTo>
                <a:lnTo>
                  <a:pt x="0" y="11996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40625" y="4657223"/>
            <a:ext cx="1013076" cy="972553"/>
          </a:xfrm>
          <a:custGeom>
            <a:avLst/>
            <a:gdLst/>
            <a:ahLst/>
            <a:cxnLst/>
            <a:rect r="r" b="b" t="t" l="l"/>
            <a:pathLst>
              <a:path h="972553" w="1013076">
                <a:moveTo>
                  <a:pt x="0" y="0"/>
                </a:moveTo>
                <a:lnTo>
                  <a:pt x="1013076" y="0"/>
                </a:lnTo>
                <a:lnTo>
                  <a:pt x="1013076" y="972554"/>
                </a:lnTo>
                <a:lnTo>
                  <a:pt x="0" y="9725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061184" y="4543698"/>
            <a:ext cx="895205" cy="1199605"/>
          </a:xfrm>
          <a:custGeom>
            <a:avLst/>
            <a:gdLst/>
            <a:ahLst/>
            <a:cxnLst/>
            <a:rect r="r" b="b" t="t" l="l"/>
            <a:pathLst>
              <a:path h="1199605" w="895205">
                <a:moveTo>
                  <a:pt x="0" y="0"/>
                </a:moveTo>
                <a:lnTo>
                  <a:pt x="895205" y="0"/>
                </a:lnTo>
                <a:lnTo>
                  <a:pt x="895205" y="1199604"/>
                </a:lnTo>
                <a:lnTo>
                  <a:pt x="0" y="11996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075060" y="7858205"/>
            <a:ext cx="3662488" cy="1171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5"/>
              </a:lnSpc>
            </a:pPr>
            <a:r>
              <a:rPr lang="en-US" sz="2799">
                <a:solidFill>
                  <a:srgbClr val="272727"/>
                </a:solidFill>
                <a:latin typeface="Montserrat Bold"/>
              </a:rPr>
              <a:t>Loi sur la protection de la nature de 1976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012994" y="1375230"/>
            <a:ext cx="5402924" cy="450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1"/>
              </a:lnSpc>
            </a:pPr>
            <a:r>
              <a:rPr lang="en-US" sz="3099">
                <a:solidFill>
                  <a:srgbClr val="272727"/>
                </a:solidFill>
                <a:latin typeface="Montserrat Bold"/>
              </a:rPr>
              <a:t>Loi Barnier de </a:t>
            </a:r>
            <a:r>
              <a:rPr lang="en-US" sz="3099">
                <a:solidFill>
                  <a:srgbClr val="272727"/>
                </a:solidFill>
                <a:latin typeface="Montserrat Bold"/>
              </a:rPr>
              <a:t>1995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805914" y="1928124"/>
            <a:ext cx="5970897" cy="129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6571" indent="-248285" lvl="1">
              <a:lnSpc>
                <a:spcPts val="3450"/>
              </a:lnSpc>
              <a:buFont typeface="Arial"/>
              <a:buChar char="•"/>
            </a:pPr>
            <a:r>
              <a:rPr lang="en-US" sz="2300">
                <a:solidFill>
                  <a:srgbClr val="435219"/>
                </a:solidFill>
                <a:latin typeface="Open Sans"/>
              </a:rPr>
              <a:t>General principles of environmental law</a:t>
            </a:r>
          </a:p>
          <a:p>
            <a:pPr marL="496571" indent="-248285" lvl="1">
              <a:lnSpc>
                <a:spcPts val="3450"/>
              </a:lnSpc>
              <a:buFont typeface="Arial"/>
              <a:buChar char="•"/>
            </a:pPr>
            <a:r>
              <a:rPr lang="en-US" sz="2300">
                <a:solidFill>
                  <a:srgbClr val="435219"/>
                </a:solidFill>
                <a:latin typeface="Open Sans"/>
              </a:rPr>
              <a:t>Measures for the prevention of natural risks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370206" y="7723917"/>
            <a:ext cx="5021001" cy="780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5"/>
              </a:lnSpc>
            </a:pPr>
            <a:r>
              <a:rPr lang="en-US" sz="2799">
                <a:solidFill>
                  <a:srgbClr val="272727"/>
                </a:solidFill>
                <a:latin typeface="Montserrat Ultra-Bold"/>
                <a:ea typeface="Montserrat Ultra-Bold"/>
              </a:rPr>
              <a:t>L'ordonnance n° 2000-914 du 18 septembre 2000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370206" y="8552465"/>
            <a:ext cx="4331313" cy="847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8"/>
              </a:lnSpc>
            </a:pPr>
            <a:r>
              <a:rPr lang="en-US" sz="2312">
                <a:solidFill>
                  <a:srgbClr val="435219"/>
                </a:solidFill>
                <a:latin typeface="Open Sans"/>
              </a:rPr>
              <a:t>Adoption of the Current Environmental Code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443811" y="6872597"/>
            <a:ext cx="924986" cy="430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7"/>
              </a:lnSpc>
            </a:pPr>
            <a:r>
              <a:rPr lang="en-US" sz="3033">
                <a:solidFill>
                  <a:srgbClr val="FFFFFF"/>
                </a:solidFill>
                <a:latin typeface="Montserrat Ultra-Bold"/>
              </a:rPr>
              <a:t>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11001" y="6872597"/>
            <a:ext cx="924986" cy="430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7"/>
              </a:lnSpc>
            </a:pPr>
            <a:r>
              <a:rPr lang="en-US" sz="3033">
                <a:solidFill>
                  <a:srgbClr val="FFFFFF"/>
                </a:solidFill>
                <a:latin typeface="Montserrat Ultra-Bold"/>
              </a:rPr>
              <a:t>C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251963" y="3256464"/>
            <a:ext cx="924986" cy="430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7"/>
              </a:lnSpc>
            </a:pPr>
            <a:r>
              <a:rPr lang="en-US" sz="3033">
                <a:solidFill>
                  <a:srgbClr val="FFFFFF"/>
                </a:solidFill>
                <a:latin typeface="Montserrat Ultra-Bold"/>
              </a:rPr>
              <a:t>B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928715" y="3256464"/>
            <a:ext cx="924986" cy="430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7"/>
              </a:lnSpc>
            </a:pPr>
            <a:r>
              <a:rPr lang="en-US" sz="3033">
                <a:solidFill>
                  <a:srgbClr val="FFFFFF"/>
                </a:solidFill>
                <a:latin typeface="Montserrat Ultra-Bold"/>
              </a:rPr>
              <a:t>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52368" y="1068000"/>
            <a:ext cx="3143947" cy="1912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2"/>
              </a:lnSpc>
            </a:pPr>
            <a:r>
              <a:rPr lang="en-US" sz="3099">
                <a:solidFill>
                  <a:srgbClr val="272727"/>
                </a:solidFill>
                <a:latin typeface="Montserrat Ultra-Bold"/>
              </a:rPr>
              <a:t>The legal emergence of environmental law in France.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205436" y="1254869"/>
            <a:ext cx="5021001" cy="780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5"/>
              </a:lnSpc>
            </a:pPr>
            <a:r>
              <a:rPr lang="en-US" sz="2799">
                <a:solidFill>
                  <a:srgbClr val="272727"/>
                </a:solidFill>
                <a:latin typeface="Montserrat Ultra-Bold"/>
              </a:rPr>
              <a:t>Charte de l’Environnement de 2005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386411" y="2133013"/>
            <a:ext cx="4331313" cy="847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8"/>
              </a:lnSpc>
            </a:pPr>
            <a:r>
              <a:rPr lang="en-US" sz="2312">
                <a:solidFill>
                  <a:srgbClr val="435219"/>
                </a:solidFill>
                <a:latin typeface="Open Sans"/>
              </a:rPr>
              <a:t>Incorporation of Environmental Law into the Constitution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-1731459" y="-2092588"/>
            <a:ext cx="6637763" cy="6637763"/>
          </a:xfrm>
          <a:custGeom>
            <a:avLst/>
            <a:gdLst/>
            <a:ahLst/>
            <a:cxnLst/>
            <a:rect r="r" b="b" t="t" l="l"/>
            <a:pathLst>
              <a:path h="6637763" w="6637763">
                <a:moveTo>
                  <a:pt x="0" y="0"/>
                </a:moveTo>
                <a:lnTo>
                  <a:pt x="6637763" y="0"/>
                </a:lnTo>
                <a:lnTo>
                  <a:pt x="6637763" y="6637764"/>
                </a:lnTo>
                <a:lnTo>
                  <a:pt x="0" y="663776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65312" y="611545"/>
            <a:ext cx="16957377" cy="0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00582" y="4222544"/>
            <a:ext cx="18288000" cy="6266006"/>
            <a:chOff x="0" y="0"/>
            <a:chExt cx="4816593" cy="165030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650306"/>
            </a:xfrm>
            <a:custGeom>
              <a:avLst/>
              <a:gdLst/>
              <a:ahLst/>
              <a:cxnLst/>
              <a:rect r="r" b="b" t="t" l="l"/>
              <a:pathLst>
                <a:path h="165030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650306"/>
                  </a:lnTo>
                  <a:lnTo>
                    <a:pt x="0" y="1650306"/>
                  </a:lnTo>
                  <a:close/>
                </a:path>
              </a:pathLst>
            </a:custGeom>
            <a:solidFill>
              <a:srgbClr val="4352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4816593" cy="1716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8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665312" y="9675455"/>
            <a:ext cx="16957377" cy="0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665312" y="587732"/>
            <a:ext cx="0" cy="9111536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7646501" y="587732"/>
            <a:ext cx="0" cy="9111536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8708248" y="1344890"/>
            <a:ext cx="871503" cy="526166"/>
          </a:xfrm>
          <a:custGeom>
            <a:avLst/>
            <a:gdLst/>
            <a:ahLst/>
            <a:cxnLst/>
            <a:rect r="r" b="b" t="t" l="l"/>
            <a:pathLst>
              <a:path h="526166" w="871503">
                <a:moveTo>
                  <a:pt x="0" y="0"/>
                </a:moveTo>
                <a:lnTo>
                  <a:pt x="871504" y="0"/>
                </a:lnTo>
                <a:lnTo>
                  <a:pt x="871504" y="526166"/>
                </a:lnTo>
                <a:lnTo>
                  <a:pt x="0" y="526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145871" y="6116962"/>
            <a:ext cx="11996259" cy="494846"/>
          </a:xfrm>
          <a:custGeom>
            <a:avLst/>
            <a:gdLst/>
            <a:ahLst/>
            <a:cxnLst/>
            <a:rect r="r" b="b" t="t" l="l"/>
            <a:pathLst>
              <a:path h="494846" w="11996259">
                <a:moveTo>
                  <a:pt x="0" y="0"/>
                </a:moveTo>
                <a:lnTo>
                  <a:pt x="11996258" y="0"/>
                </a:lnTo>
                <a:lnTo>
                  <a:pt x="11996258" y="494846"/>
                </a:lnTo>
                <a:lnTo>
                  <a:pt x="0" y="494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88945" y="5349824"/>
            <a:ext cx="3662488" cy="430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7"/>
              </a:lnSpc>
            </a:pPr>
            <a:r>
              <a:rPr lang="en-US" sz="3033">
                <a:solidFill>
                  <a:srgbClr val="FFFFFF"/>
                </a:solidFill>
                <a:latin typeface="Montserrat Bold"/>
              </a:rPr>
              <a:t>Precaution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481512" y="6952849"/>
            <a:ext cx="3662488" cy="859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7"/>
              </a:lnSpc>
            </a:pPr>
            <a:r>
              <a:rPr lang="en-US" sz="3033">
                <a:solidFill>
                  <a:srgbClr val="FFFFFF"/>
                </a:solidFill>
                <a:latin typeface="Montserrat Ultra-Bold"/>
              </a:rPr>
              <a:t>Polluter-pays principle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708248" y="5135512"/>
            <a:ext cx="4632855" cy="859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7"/>
              </a:lnSpc>
            </a:pPr>
            <a:r>
              <a:rPr lang="en-US" sz="3033">
                <a:solidFill>
                  <a:srgbClr val="FFFFFF"/>
                </a:solidFill>
                <a:latin typeface="Montserrat Ultra-Bold"/>
              </a:rPr>
              <a:t>Preventive and corrective action.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71773" y="6924677"/>
            <a:ext cx="4044880" cy="430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7"/>
              </a:lnSpc>
            </a:pPr>
            <a:r>
              <a:rPr lang="en-US" sz="3033">
                <a:solidFill>
                  <a:srgbClr val="FFFFFF"/>
                </a:solidFill>
                <a:latin typeface="Montserrat Ultra-Bold"/>
              </a:rPr>
              <a:t>Participation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859915" y="1990338"/>
            <a:ext cx="8969334" cy="697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84"/>
              </a:lnSpc>
            </a:pPr>
            <a:r>
              <a:rPr lang="en-US" sz="4897">
                <a:solidFill>
                  <a:srgbClr val="435219"/>
                </a:solidFill>
                <a:latin typeface="Montserrat Ultra-Bold"/>
              </a:rPr>
              <a:t>The principles of the Code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859915" y="2830668"/>
            <a:ext cx="8568170" cy="3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7"/>
              </a:lnSpc>
            </a:pPr>
            <a:r>
              <a:rPr lang="en-US" sz="2345" spc="21">
                <a:solidFill>
                  <a:srgbClr val="788D3C"/>
                </a:solidFill>
                <a:latin typeface="Open Sans Bold"/>
              </a:rPr>
              <a:t>Article L110-1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665312" y="611545"/>
            <a:ext cx="16957377" cy="0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665312" y="9651643"/>
            <a:ext cx="4861980" cy="23812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2649474" y="9699268"/>
            <a:ext cx="5020731" cy="23812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7646501" y="587732"/>
            <a:ext cx="0" cy="9111536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589763" y="1440675"/>
            <a:ext cx="871503" cy="526166"/>
          </a:xfrm>
          <a:custGeom>
            <a:avLst/>
            <a:gdLst/>
            <a:ahLst/>
            <a:cxnLst/>
            <a:rect r="r" b="b" t="t" l="l"/>
            <a:pathLst>
              <a:path h="526166" w="871503">
                <a:moveTo>
                  <a:pt x="0" y="0"/>
                </a:moveTo>
                <a:lnTo>
                  <a:pt x="871503" y="0"/>
                </a:lnTo>
                <a:lnTo>
                  <a:pt x="871503" y="526166"/>
                </a:lnTo>
                <a:lnTo>
                  <a:pt x="0" y="5261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665312" y="587732"/>
            <a:ext cx="0" cy="9111536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028700" y="2369488"/>
            <a:ext cx="5993630" cy="6010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0"/>
              </a:lnSpc>
            </a:pPr>
            <a:r>
              <a:rPr lang="en-US" sz="4697">
                <a:solidFill>
                  <a:srgbClr val="F4F4F4"/>
                </a:solidFill>
                <a:latin typeface="Montserrat"/>
              </a:rPr>
              <a:t>To what extent has the use of environmental law by the Court of Cassation reflected the emergence of ecological consciousness in France?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078714"/>
            <a:chOff x="0" y="0"/>
            <a:chExt cx="24384000" cy="543828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3262" r="0" b="33262"/>
            <a:stretch>
              <a:fillRect/>
            </a:stretch>
          </p:blipFill>
          <p:spPr>
            <a:xfrm flipH="false" flipV="false">
              <a:off x="0" y="0"/>
              <a:ext cx="24384000" cy="5438285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>
            <a:off x="665312" y="611545"/>
            <a:ext cx="16957377" cy="0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665312" y="9675455"/>
            <a:ext cx="16957377" cy="0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665312" y="587732"/>
            <a:ext cx="0" cy="9111536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7646501" y="587732"/>
            <a:ext cx="0" cy="9111536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3024948" y="4961176"/>
            <a:ext cx="12238105" cy="2615895"/>
          </a:xfrm>
          <a:custGeom>
            <a:avLst/>
            <a:gdLst/>
            <a:ahLst/>
            <a:cxnLst/>
            <a:rect r="r" b="b" t="t" l="l"/>
            <a:pathLst>
              <a:path h="2615895" w="12238105">
                <a:moveTo>
                  <a:pt x="0" y="0"/>
                </a:moveTo>
                <a:lnTo>
                  <a:pt x="12238104" y="0"/>
                </a:lnTo>
                <a:lnTo>
                  <a:pt x="12238104" y="2615895"/>
                </a:lnTo>
                <a:lnTo>
                  <a:pt x="0" y="26158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974054" y="5782847"/>
            <a:ext cx="928788" cy="972553"/>
          </a:xfrm>
          <a:custGeom>
            <a:avLst/>
            <a:gdLst/>
            <a:ahLst/>
            <a:cxnLst/>
            <a:rect r="r" b="b" t="t" l="l"/>
            <a:pathLst>
              <a:path h="972553" w="928788">
                <a:moveTo>
                  <a:pt x="0" y="0"/>
                </a:moveTo>
                <a:lnTo>
                  <a:pt x="928789" y="0"/>
                </a:lnTo>
                <a:lnTo>
                  <a:pt x="928789" y="972553"/>
                </a:lnTo>
                <a:lnTo>
                  <a:pt x="0" y="9725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375594" y="5782847"/>
            <a:ext cx="1536812" cy="972553"/>
          </a:xfrm>
          <a:custGeom>
            <a:avLst/>
            <a:gdLst/>
            <a:ahLst/>
            <a:cxnLst/>
            <a:rect r="r" b="b" t="t" l="l"/>
            <a:pathLst>
              <a:path h="972553" w="1536812">
                <a:moveTo>
                  <a:pt x="0" y="0"/>
                </a:moveTo>
                <a:lnTo>
                  <a:pt x="1536812" y="0"/>
                </a:lnTo>
                <a:lnTo>
                  <a:pt x="1536812" y="972553"/>
                </a:lnTo>
                <a:lnTo>
                  <a:pt x="0" y="9725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312706" y="5726961"/>
            <a:ext cx="1084325" cy="1084325"/>
          </a:xfrm>
          <a:custGeom>
            <a:avLst/>
            <a:gdLst/>
            <a:ahLst/>
            <a:cxnLst/>
            <a:rect r="r" b="b" t="t" l="l"/>
            <a:pathLst>
              <a:path h="1084325" w="1084325">
                <a:moveTo>
                  <a:pt x="0" y="0"/>
                </a:moveTo>
                <a:lnTo>
                  <a:pt x="1084325" y="0"/>
                </a:lnTo>
                <a:lnTo>
                  <a:pt x="1084325" y="1084325"/>
                </a:lnTo>
                <a:lnTo>
                  <a:pt x="0" y="10843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602643" y="8059753"/>
            <a:ext cx="3662488" cy="864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7"/>
              </a:lnSpc>
            </a:pPr>
            <a:r>
              <a:rPr lang="en-US" sz="3033">
                <a:solidFill>
                  <a:srgbClr val="272727"/>
                </a:solidFill>
                <a:latin typeface="Montserrat Ultra-Bold"/>
              </a:rPr>
              <a:t>Scraping Data Collection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265131" y="8059753"/>
            <a:ext cx="3662488" cy="864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7"/>
              </a:lnSpc>
            </a:pPr>
            <a:r>
              <a:rPr lang="en-US" sz="3033">
                <a:solidFill>
                  <a:srgbClr val="272727"/>
                </a:solidFill>
                <a:latin typeface="Montserrat Ultra-Bold"/>
              </a:rPr>
              <a:t>DataFrame Creation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023624" y="8059753"/>
            <a:ext cx="3662488" cy="864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7"/>
              </a:lnSpc>
            </a:pPr>
            <a:r>
              <a:rPr lang="en-US" sz="3033">
                <a:solidFill>
                  <a:srgbClr val="272727"/>
                </a:solidFill>
                <a:latin typeface="Montserrat Ultra-Bold"/>
              </a:rPr>
              <a:t>Data Analysis </a:t>
            </a:r>
          </a:p>
          <a:p>
            <a:pPr algn="ctr">
              <a:lnSpc>
                <a:spcPts val="3397"/>
              </a:lnSpc>
            </a:pPr>
            <a:r>
              <a:rPr lang="en-US" sz="3033">
                <a:solidFill>
                  <a:srgbClr val="272727"/>
                </a:solidFill>
                <a:latin typeface="Montserrat Ultra-Bold"/>
              </a:rPr>
              <a:t>and Visualization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27024" y="790052"/>
            <a:ext cx="0" cy="9111536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875186" y="4306976"/>
            <a:ext cx="1202938" cy="1202938"/>
            <a:chOff x="0" y="0"/>
            <a:chExt cx="1603917" cy="16039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03917" cy="1603917"/>
            </a:xfrm>
            <a:custGeom>
              <a:avLst/>
              <a:gdLst/>
              <a:ahLst/>
              <a:cxnLst/>
              <a:rect r="r" b="b" t="t" l="l"/>
              <a:pathLst>
                <a:path h="1603917" w="1603917">
                  <a:moveTo>
                    <a:pt x="0" y="0"/>
                  </a:moveTo>
                  <a:lnTo>
                    <a:pt x="1603917" y="0"/>
                  </a:lnTo>
                  <a:lnTo>
                    <a:pt x="1603917" y="1603917"/>
                  </a:lnTo>
                  <a:lnTo>
                    <a:pt x="0" y="16039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91715" y="191715"/>
              <a:ext cx="1220487" cy="1220487"/>
            </a:xfrm>
            <a:custGeom>
              <a:avLst/>
              <a:gdLst/>
              <a:ahLst/>
              <a:cxnLst/>
              <a:rect r="r" b="b" t="t" l="l"/>
              <a:pathLst>
                <a:path h="1220487" w="1220487">
                  <a:moveTo>
                    <a:pt x="0" y="0"/>
                  </a:moveTo>
                  <a:lnTo>
                    <a:pt x="1220487" y="0"/>
                  </a:lnTo>
                  <a:lnTo>
                    <a:pt x="1220487" y="1220487"/>
                  </a:lnTo>
                  <a:lnTo>
                    <a:pt x="0" y="12204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40424" y="459413"/>
              <a:ext cx="723070" cy="685091"/>
            </a:xfrm>
            <a:custGeom>
              <a:avLst/>
              <a:gdLst/>
              <a:ahLst/>
              <a:cxnLst/>
              <a:rect r="r" b="b" t="t" l="l"/>
              <a:pathLst>
                <a:path h="685091" w="723070">
                  <a:moveTo>
                    <a:pt x="0" y="0"/>
                  </a:moveTo>
                  <a:lnTo>
                    <a:pt x="723070" y="0"/>
                  </a:lnTo>
                  <a:lnTo>
                    <a:pt x="723070" y="685091"/>
                  </a:lnTo>
                  <a:lnTo>
                    <a:pt x="0" y="685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875186" y="6333133"/>
            <a:ext cx="1202938" cy="1202938"/>
            <a:chOff x="0" y="0"/>
            <a:chExt cx="1603917" cy="16039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03917" cy="1603917"/>
            </a:xfrm>
            <a:custGeom>
              <a:avLst/>
              <a:gdLst/>
              <a:ahLst/>
              <a:cxnLst/>
              <a:rect r="r" b="b" t="t" l="l"/>
              <a:pathLst>
                <a:path h="1603917" w="1603917">
                  <a:moveTo>
                    <a:pt x="0" y="0"/>
                  </a:moveTo>
                  <a:lnTo>
                    <a:pt x="1603917" y="0"/>
                  </a:lnTo>
                  <a:lnTo>
                    <a:pt x="1603917" y="1603917"/>
                  </a:lnTo>
                  <a:lnTo>
                    <a:pt x="0" y="16039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91715" y="191715"/>
              <a:ext cx="1220487" cy="1220487"/>
            </a:xfrm>
            <a:custGeom>
              <a:avLst/>
              <a:gdLst/>
              <a:ahLst/>
              <a:cxnLst/>
              <a:rect r="r" b="b" t="t" l="l"/>
              <a:pathLst>
                <a:path h="1220487" w="1220487">
                  <a:moveTo>
                    <a:pt x="0" y="0"/>
                  </a:moveTo>
                  <a:lnTo>
                    <a:pt x="1220487" y="0"/>
                  </a:lnTo>
                  <a:lnTo>
                    <a:pt x="1220487" y="1220487"/>
                  </a:lnTo>
                  <a:lnTo>
                    <a:pt x="0" y="12204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75186" y="8355221"/>
            <a:ext cx="1202938" cy="1202938"/>
            <a:chOff x="0" y="0"/>
            <a:chExt cx="1603917" cy="160391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03917" cy="1603917"/>
            </a:xfrm>
            <a:custGeom>
              <a:avLst/>
              <a:gdLst/>
              <a:ahLst/>
              <a:cxnLst/>
              <a:rect r="r" b="b" t="t" l="l"/>
              <a:pathLst>
                <a:path h="1603917" w="1603917">
                  <a:moveTo>
                    <a:pt x="0" y="0"/>
                  </a:moveTo>
                  <a:lnTo>
                    <a:pt x="1603917" y="0"/>
                  </a:lnTo>
                  <a:lnTo>
                    <a:pt x="1603917" y="1603917"/>
                  </a:lnTo>
                  <a:lnTo>
                    <a:pt x="0" y="16039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91715" y="191715"/>
              <a:ext cx="1220487" cy="1220487"/>
            </a:xfrm>
            <a:custGeom>
              <a:avLst/>
              <a:gdLst/>
              <a:ahLst/>
              <a:cxnLst/>
              <a:rect r="r" b="b" t="t" l="l"/>
              <a:pathLst>
                <a:path h="1220487" w="1220487">
                  <a:moveTo>
                    <a:pt x="0" y="0"/>
                  </a:moveTo>
                  <a:lnTo>
                    <a:pt x="1220487" y="0"/>
                  </a:lnTo>
                  <a:lnTo>
                    <a:pt x="1220487" y="1220487"/>
                  </a:lnTo>
                  <a:lnTo>
                    <a:pt x="0" y="12204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338611" y="6717732"/>
            <a:ext cx="276087" cy="433741"/>
          </a:xfrm>
          <a:custGeom>
            <a:avLst/>
            <a:gdLst/>
            <a:ahLst/>
            <a:cxnLst/>
            <a:rect r="r" b="b" t="t" l="l"/>
            <a:pathLst>
              <a:path h="433741" w="276087">
                <a:moveTo>
                  <a:pt x="0" y="0"/>
                </a:moveTo>
                <a:lnTo>
                  <a:pt x="276087" y="0"/>
                </a:lnTo>
                <a:lnTo>
                  <a:pt x="276087" y="433741"/>
                </a:lnTo>
                <a:lnTo>
                  <a:pt x="0" y="4337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30966" y="8699425"/>
            <a:ext cx="491377" cy="514531"/>
          </a:xfrm>
          <a:custGeom>
            <a:avLst/>
            <a:gdLst/>
            <a:ahLst/>
            <a:cxnLst/>
            <a:rect r="r" b="b" t="t" l="l"/>
            <a:pathLst>
              <a:path h="514531" w="491377">
                <a:moveTo>
                  <a:pt x="0" y="0"/>
                </a:moveTo>
                <a:lnTo>
                  <a:pt x="491377" y="0"/>
                </a:lnTo>
                <a:lnTo>
                  <a:pt x="491377" y="514530"/>
                </a:lnTo>
                <a:lnTo>
                  <a:pt x="0" y="5145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75186" y="897663"/>
            <a:ext cx="5459509" cy="278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84"/>
              </a:lnSpc>
            </a:pPr>
            <a:r>
              <a:rPr lang="en-US" sz="4897">
                <a:solidFill>
                  <a:srgbClr val="435219"/>
                </a:solidFill>
                <a:latin typeface="Montserrat"/>
              </a:rPr>
              <a:t>Scraping Data Collection to extract court decisions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05395" y="8279021"/>
            <a:ext cx="3080601" cy="138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28"/>
              </a:lnSpc>
            </a:pPr>
            <a:r>
              <a:rPr lang="en-US" sz="2485">
                <a:solidFill>
                  <a:srgbClr val="272727"/>
                </a:solidFill>
                <a:latin typeface="Open Sans Bold"/>
              </a:rPr>
              <a:t>Containing the phrase "Code de l'environnement”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405395" y="6298465"/>
            <a:ext cx="3080601" cy="138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28"/>
              </a:lnSpc>
            </a:pPr>
            <a:r>
              <a:rPr lang="en-US" sz="2485">
                <a:solidFill>
                  <a:srgbClr val="272727"/>
                </a:solidFill>
                <a:latin typeface="Open Sans Bold"/>
              </a:rPr>
              <a:t>From</a:t>
            </a:r>
            <a:r>
              <a:rPr lang="en-US" sz="2485">
                <a:solidFill>
                  <a:srgbClr val="272727"/>
                </a:solidFill>
                <a:latin typeface="Open Sans Bold"/>
              </a:rPr>
              <a:t> January 1st, 2000, to November 2023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05395" y="4719532"/>
            <a:ext cx="2550584" cy="44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28"/>
              </a:lnSpc>
            </a:pPr>
            <a:r>
              <a:rPr lang="en-US" sz="2485">
                <a:solidFill>
                  <a:srgbClr val="272727"/>
                </a:solidFill>
                <a:latin typeface="Open Sans Bold"/>
              </a:rPr>
              <a:t>API Judilibre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757272" y="260160"/>
            <a:ext cx="7059111" cy="9767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Bold"/>
              </a:rPr>
              <a:t>base_url = "https://sandbox-api.piste.gouv.fr/cassation/judilibre/v1.0/search"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Bold"/>
              </a:rPr>
              <a:t>params = {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Bold"/>
              </a:rPr>
              <a:t>  'query': 'code de l\'environnement',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Bold"/>
              </a:rPr>
              <a:t>  'operator': 'exact',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Bold"/>
              </a:rPr>
              <a:t>  'date_start': '2000-01-01',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Bold"/>
              </a:rPr>
              <a:t>  'date_end': '2023-11-21',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Bold"/>
              </a:rPr>
              <a:t>  'page_size': 30,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Bold"/>
              </a:rPr>
              <a:t>  'page': 0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Bold"/>
              </a:rPr>
              <a:t>}</a:t>
            </a:r>
          </a:p>
          <a:p>
            <a:pPr>
              <a:lnSpc>
                <a:spcPts val="2800"/>
              </a:lnSpc>
            </a:pP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Bold"/>
              </a:rPr>
              <a:t>all_results = []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Bold"/>
              </a:rPr>
              <a:t>page_number = 0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Bold"/>
              </a:rPr>
              <a:t>while True: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Bold"/>
              </a:rPr>
              <a:t>  response = client.get(base_url, params=params)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Bold"/>
              </a:rPr>
              <a:t>  if response.status_code == 200: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Bold"/>
              </a:rPr>
              <a:t>    results = response.json()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Bold"/>
              </a:rPr>
              <a:t>    all_results.append(pd.DataFrame(results["results"]))</a:t>
            </a:r>
          </a:p>
          <a:p>
            <a:pPr>
              <a:lnSpc>
                <a:spcPts val="2800"/>
              </a:lnSpc>
            </a:pP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Bold"/>
              </a:rPr>
              <a:t>    if not results["next_page"]: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Bold"/>
              </a:rPr>
              <a:t>      break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Bold"/>
              </a:rPr>
              <a:t>    params['page'] += 1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Bold"/>
              </a:rPr>
              <a:t>  else: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Bold"/>
              </a:rPr>
              <a:t>    print("Error with request")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Bold"/>
              </a:rPr>
              <a:t>    break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Bold"/>
              </a:rPr>
              <a:t>df = pd.concat(all_results)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Bold"/>
              </a:rPr>
              <a:t>print( f"{len(df)} résultats.")</a:t>
            </a:r>
          </a:p>
          <a:p>
            <a:pPr>
              <a:lnSpc>
                <a:spcPts val="1960"/>
              </a:lnSpc>
            </a:pPr>
          </a:p>
        </p:txBody>
      </p:sp>
      <p:grpSp>
        <p:nvGrpSpPr>
          <p:cNvPr name="Group 20" id="20"/>
          <p:cNvGrpSpPr/>
          <p:nvPr/>
        </p:nvGrpSpPr>
        <p:grpSpPr>
          <a:xfrm rot="0">
            <a:off x="6334695" y="0"/>
            <a:ext cx="4098727" cy="10287000"/>
            <a:chOff x="0" y="0"/>
            <a:chExt cx="635000" cy="1593725"/>
          </a:xfrm>
        </p:grpSpPr>
        <p:sp>
          <p:nvSpPr>
            <p:cNvPr name="Freeform 21" id="21"/>
            <p:cNvSpPr/>
            <p:nvPr/>
          </p:nvSpPr>
          <p:spPr>
            <a:xfrm flipH="true" flipV="false" rot="0">
              <a:off x="0" y="0"/>
              <a:ext cx="635000" cy="1593725"/>
            </a:xfrm>
            <a:custGeom>
              <a:avLst/>
              <a:gdLst/>
              <a:ahLst/>
              <a:cxnLst/>
              <a:rect r="r" b="b" t="t" l="l"/>
              <a:pathLst>
                <a:path h="1593725" w="635000">
                  <a:moveTo>
                    <a:pt x="0" y="0"/>
                  </a:moveTo>
                  <a:lnTo>
                    <a:pt x="0" y="1479425"/>
                  </a:lnTo>
                  <a:lnTo>
                    <a:pt x="317500" y="1593725"/>
                  </a:lnTo>
                  <a:lnTo>
                    <a:pt x="635000" y="1479425"/>
                  </a:lnTo>
                  <a:lnTo>
                    <a:pt x="63500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22487" t="0" r="-223700" b="0"/>
              </a:stretch>
            </a:blipFill>
          </p:spPr>
        </p:sp>
      </p:grpSp>
      <p:sp>
        <p:nvSpPr>
          <p:cNvPr name="AutoShape 22" id="22"/>
          <p:cNvSpPr/>
          <p:nvPr/>
        </p:nvSpPr>
        <p:spPr>
          <a:xfrm>
            <a:off x="17792570" y="790052"/>
            <a:ext cx="0" cy="9111536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66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65312" y="611545"/>
            <a:ext cx="16957377" cy="0"/>
          </a:xfrm>
          <a:prstGeom prst="line">
            <a:avLst/>
          </a:prstGeom>
          <a:ln cap="flat" w="47625">
            <a:solidFill>
              <a:srgbClr val="788D3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665312" y="9675455"/>
            <a:ext cx="16957377" cy="0"/>
          </a:xfrm>
          <a:prstGeom prst="line">
            <a:avLst/>
          </a:prstGeom>
          <a:ln cap="flat" w="47625">
            <a:solidFill>
              <a:srgbClr val="788D3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665312" y="587732"/>
            <a:ext cx="0" cy="9111536"/>
          </a:xfrm>
          <a:prstGeom prst="line">
            <a:avLst/>
          </a:prstGeom>
          <a:ln cap="flat" w="47625">
            <a:solidFill>
              <a:srgbClr val="788D3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7646501" y="587732"/>
            <a:ext cx="0" cy="9111536"/>
          </a:xfrm>
          <a:prstGeom prst="line">
            <a:avLst/>
          </a:prstGeom>
          <a:ln cap="flat" w="47625">
            <a:solidFill>
              <a:srgbClr val="788D3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166387" y="1309178"/>
            <a:ext cx="871503" cy="526166"/>
          </a:xfrm>
          <a:custGeom>
            <a:avLst/>
            <a:gdLst/>
            <a:ahLst/>
            <a:cxnLst/>
            <a:rect r="r" b="b" t="t" l="l"/>
            <a:pathLst>
              <a:path h="526166" w="871503">
                <a:moveTo>
                  <a:pt x="0" y="0"/>
                </a:moveTo>
                <a:lnTo>
                  <a:pt x="871503" y="0"/>
                </a:lnTo>
                <a:lnTo>
                  <a:pt x="871503" y="526166"/>
                </a:lnTo>
                <a:lnTo>
                  <a:pt x="0" y="526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80817" y="2293707"/>
            <a:ext cx="16378483" cy="5699587"/>
          </a:xfrm>
          <a:custGeom>
            <a:avLst/>
            <a:gdLst/>
            <a:ahLst/>
            <a:cxnLst/>
            <a:rect r="r" b="b" t="t" l="l"/>
            <a:pathLst>
              <a:path h="5699587" w="16378483">
                <a:moveTo>
                  <a:pt x="0" y="0"/>
                </a:moveTo>
                <a:lnTo>
                  <a:pt x="16378483" y="0"/>
                </a:lnTo>
                <a:lnTo>
                  <a:pt x="16378483" y="5699586"/>
                </a:lnTo>
                <a:lnTo>
                  <a:pt x="0" y="56995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602138" y="1233985"/>
            <a:ext cx="6020550" cy="714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1"/>
              </a:lnSpc>
            </a:pPr>
            <a:r>
              <a:rPr lang="en-US" sz="4947">
                <a:solidFill>
                  <a:srgbClr val="FFFFFF"/>
                </a:solidFill>
                <a:latin typeface="Montserrat Ultra-Bold"/>
              </a:rPr>
              <a:t>Our dataframe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65312" y="611545"/>
            <a:ext cx="16957377" cy="0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665312" y="9675455"/>
            <a:ext cx="16957377" cy="0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665312" y="587732"/>
            <a:ext cx="0" cy="9111536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7646501" y="587732"/>
            <a:ext cx="0" cy="9111536"/>
          </a:xfrm>
          <a:prstGeom prst="line">
            <a:avLst/>
          </a:prstGeom>
          <a:ln cap="flat" w="47625">
            <a:solidFill>
              <a:srgbClr val="E2DDC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904040" y="5109780"/>
            <a:ext cx="5251903" cy="4114800"/>
            <a:chOff x="0" y="0"/>
            <a:chExt cx="7002537" cy="548640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/>
            <a:srcRect l="7481" t="0" r="7481" b="0"/>
            <a:stretch>
              <a:fillRect/>
            </a:stretch>
          </p:blipFill>
          <p:spPr>
            <a:xfrm flipH="false" flipV="false">
              <a:off x="0" y="0"/>
              <a:ext cx="7002537" cy="5486400"/>
            </a:xfrm>
            <a:prstGeom prst="rect">
              <a:avLst/>
            </a:prstGeom>
          </p:spPr>
        </p:pic>
      </p:grpSp>
      <p:sp>
        <p:nvSpPr>
          <p:cNvPr name="Freeform 8" id="8"/>
          <p:cNvSpPr/>
          <p:nvPr/>
        </p:nvSpPr>
        <p:spPr>
          <a:xfrm flipH="false" flipV="false" rot="0">
            <a:off x="1604511" y="1727782"/>
            <a:ext cx="871503" cy="526166"/>
          </a:xfrm>
          <a:custGeom>
            <a:avLst/>
            <a:gdLst/>
            <a:ahLst/>
            <a:cxnLst/>
            <a:rect r="r" b="b" t="t" l="l"/>
            <a:pathLst>
              <a:path h="526166" w="871503">
                <a:moveTo>
                  <a:pt x="0" y="0"/>
                </a:moveTo>
                <a:lnTo>
                  <a:pt x="871503" y="0"/>
                </a:lnTo>
                <a:lnTo>
                  <a:pt x="871503" y="526166"/>
                </a:lnTo>
                <a:lnTo>
                  <a:pt x="0" y="5261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483175" y="7597575"/>
            <a:ext cx="2405876" cy="2405876"/>
          </a:xfrm>
          <a:custGeom>
            <a:avLst/>
            <a:gdLst/>
            <a:ahLst/>
            <a:cxnLst/>
            <a:rect r="r" b="b" t="t" l="l"/>
            <a:pathLst>
              <a:path h="2405876" w="2405876">
                <a:moveTo>
                  <a:pt x="0" y="0"/>
                </a:moveTo>
                <a:lnTo>
                  <a:pt x="2405875" y="0"/>
                </a:lnTo>
                <a:lnTo>
                  <a:pt x="2405875" y="2405875"/>
                </a:lnTo>
                <a:lnTo>
                  <a:pt x="0" y="24058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770747" y="7885147"/>
            <a:ext cx="1830731" cy="1830731"/>
          </a:xfrm>
          <a:custGeom>
            <a:avLst/>
            <a:gdLst/>
            <a:ahLst/>
            <a:cxnLst/>
            <a:rect r="r" b="b" t="t" l="l"/>
            <a:pathLst>
              <a:path h="1830731" w="1830731">
                <a:moveTo>
                  <a:pt x="0" y="0"/>
                </a:moveTo>
                <a:lnTo>
                  <a:pt x="1830731" y="0"/>
                </a:lnTo>
                <a:lnTo>
                  <a:pt x="1830731" y="1830731"/>
                </a:lnTo>
                <a:lnTo>
                  <a:pt x="0" y="18307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143810" y="8286694"/>
            <a:ext cx="1084605" cy="1027636"/>
          </a:xfrm>
          <a:custGeom>
            <a:avLst/>
            <a:gdLst/>
            <a:ahLst/>
            <a:cxnLst/>
            <a:rect r="r" b="b" t="t" l="l"/>
            <a:pathLst>
              <a:path h="1027636" w="1084605">
                <a:moveTo>
                  <a:pt x="0" y="0"/>
                </a:moveTo>
                <a:lnTo>
                  <a:pt x="1084605" y="0"/>
                </a:lnTo>
                <a:lnTo>
                  <a:pt x="1084605" y="1027636"/>
                </a:lnTo>
                <a:lnTo>
                  <a:pt x="0" y="10276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788083" y="1317911"/>
            <a:ext cx="7965329" cy="1393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84"/>
              </a:lnSpc>
            </a:pPr>
            <a:r>
              <a:rPr lang="en-US" sz="4897">
                <a:solidFill>
                  <a:srgbClr val="435219"/>
                </a:solidFill>
                <a:latin typeface="Montserrat Ultra-Bold"/>
              </a:rPr>
              <a:t>Data Analysis and Visualization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33849" y="3144654"/>
            <a:ext cx="7055201" cy="1531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799" u="sng">
                <a:solidFill>
                  <a:srgbClr val="435219"/>
                </a:solidFill>
                <a:latin typeface="Montserrat"/>
              </a:rPr>
              <a:t>Cases related to environmental law over time and the chambers overseeing them.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69839" y="2118507"/>
            <a:ext cx="7372060" cy="6682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9"/>
              </a:lnSpc>
              <a:spcBef>
                <a:spcPct val="0"/>
              </a:spcBef>
            </a:pPr>
            <a:r>
              <a:rPr lang="en-US" sz="2365">
                <a:solidFill>
                  <a:srgbClr val="000000"/>
                </a:solidFill>
                <a:latin typeface="Montserrat Bold"/>
              </a:rPr>
              <a:t>Civil Chamber 1 (Civ1)</a:t>
            </a:r>
            <a:r>
              <a:rPr lang="en-US" sz="2365">
                <a:solidFill>
                  <a:srgbClr val="000000"/>
                </a:solidFill>
                <a:latin typeface="Montserrat"/>
              </a:rPr>
              <a:t>: Broad competence, dealing with disputes related to personal law, family law, matrimonial property law, obligations law.</a:t>
            </a:r>
          </a:p>
          <a:p>
            <a:pPr>
              <a:lnSpc>
                <a:spcPts val="2649"/>
              </a:lnSpc>
              <a:spcBef>
                <a:spcPct val="0"/>
              </a:spcBef>
            </a:pPr>
          </a:p>
          <a:p>
            <a:pPr>
              <a:lnSpc>
                <a:spcPts val="2649"/>
              </a:lnSpc>
              <a:spcBef>
                <a:spcPct val="0"/>
              </a:spcBef>
            </a:pPr>
            <a:r>
              <a:rPr lang="en-US" sz="2365">
                <a:solidFill>
                  <a:srgbClr val="000000"/>
                </a:solidFill>
                <a:latin typeface="Montserrat Bold"/>
              </a:rPr>
              <a:t>Civil Chamber 2 (Civ2</a:t>
            </a:r>
            <a:r>
              <a:rPr lang="en-US" sz="2365">
                <a:solidFill>
                  <a:srgbClr val="000000"/>
                </a:solidFill>
                <a:latin typeface="Montserrat"/>
              </a:rPr>
              <a:t>): Deals with insurance, tort liability, and invasion of privacy.</a:t>
            </a:r>
          </a:p>
          <a:p>
            <a:pPr>
              <a:lnSpc>
                <a:spcPts val="2649"/>
              </a:lnSpc>
              <a:spcBef>
                <a:spcPct val="0"/>
              </a:spcBef>
            </a:pPr>
          </a:p>
          <a:p>
            <a:pPr>
              <a:lnSpc>
                <a:spcPts val="2649"/>
              </a:lnSpc>
              <a:spcBef>
                <a:spcPct val="0"/>
              </a:spcBef>
            </a:pPr>
            <a:r>
              <a:rPr lang="en-US" sz="2365">
                <a:solidFill>
                  <a:srgbClr val="000000"/>
                </a:solidFill>
                <a:latin typeface="Montserrat Bold"/>
              </a:rPr>
              <a:t>Civil Chamber 3 (Civ3)</a:t>
            </a:r>
            <a:r>
              <a:rPr lang="en-US" sz="2365">
                <a:solidFill>
                  <a:srgbClr val="000000"/>
                </a:solidFill>
                <a:latin typeface="Montserrat"/>
              </a:rPr>
              <a:t>: Handles disputes in construction law,  </a:t>
            </a:r>
            <a:r>
              <a:rPr lang="en-US" sz="2365" u="sng">
                <a:solidFill>
                  <a:srgbClr val="000000"/>
                </a:solidFill>
                <a:latin typeface="Montserrat"/>
              </a:rPr>
              <a:t>environmental law</a:t>
            </a:r>
            <a:r>
              <a:rPr lang="en-US" sz="2365">
                <a:solidFill>
                  <a:srgbClr val="000000"/>
                </a:solidFill>
                <a:latin typeface="Montserrat"/>
              </a:rPr>
              <a:t>, urban planning law, and lease law.</a:t>
            </a:r>
          </a:p>
          <a:p>
            <a:pPr>
              <a:lnSpc>
                <a:spcPts val="2649"/>
              </a:lnSpc>
              <a:spcBef>
                <a:spcPct val="0"/>
              </a:spcBef>
            </a:pPr>
          </a:p>
          <a:p>
            <a:pPr>
              <a:lnSpc>
                <a:spcPts val="2649"/>
              </a:lnSpc>
              <a:spcBef>
                <a:spcPct val="0"/>
              </a:spcBef>
            </a:pPr>
            <a:r>
              <a:rPr lang="en-US" sz="2365">
                <a:solidFill>
                  <a:srgbClr val="000000"/>
                </a:solidFill>
                <a:latin typeface="Montserrat Bold"/>
              </a:rPr>
              <a:t>Criminal Chamber</a:t>
            </a:r>
            <a:r>
              <a:rPr lang="en-US" sz="2365">
                <a:solidFill>
                  <a:srgbClr val="000000"/>
                </a:solidFill>
                <a:latin typeface="Montserrat"/>
              </a:rPr>
              <a:t>: Competent to hear appeals against punitive jurisdictions.</a:t>
            </a:r>
          </a:p>
          <a:p>
            <a:pPr>
              <a:lnSpc>
                <a:spcPts val="2649"/>
              </a:lnSpc>
              <a:spcBef>
                <a:spcPct val="0"/>
              </a:spcBef>
            </a:pPr>
          </a:p>
          <a:p>
            <a:pPr>
              <a:lnSpc>
                <a:spcPts val="2649"/>
              </a:lnSpc>
              <a:spcBef>
                <a:spcPct val="0"/>
              </a:spcBef>
            </a:pPr>
            <a:r>
              <a:rPr lang="en-US" sz="2365">
                <a:solidFill>
                  <a:srgbClr val="000000"/>
                </a:solidFill>
                <a:latin typeface="Montserrat Bold"/>
              </a:rPr>
              <a:t>Social Chamber</a:t>
            </a:r>
            <a:r>
              <a:rPr lang="en-US" sz="2365">
                <a:solidFill>
                  <a:srgbClr val="000000"/>
                </a:solidFill>
                <a:latin typeface="Montserrat"/>
              </a:rPr>
              <a:t>: Competent in labor law and social security matters.</a:t>
            </a:r>
          </a:p>
          <a:p>
            <a:pPr>
              <a:lnSpc>
                <a:spcPts val="2649"/>
              </a:lnSpc>
              <a:spcBef>
                <a:spcPct val="0"/>
              </a:spcBef>
            </a:pPr>
          </a:p>
          <a:p>
            <a:pPr>
              <a:lnSpc>
                <a:spcPts val="2649"/>
              </a:lnSpc>
              <a:spcBef>
                <a:spcPct val="0"/>
              </a:spcBef>
            </a:pPr>
            <a:r>
              <a:rPr lang="en-US" sz="2365">
                <a:solidFill>
                  <a:srgbClr val="000000"/>
                </a:solidFill>
                <a:latin typeface="Montserrat Bold"/>
              </a:rPr>
              <a:t>Commercial Chamber</a:t>
            </a:r>
            <a:r>
              <a:rPr lang="en-US" sz="2365">
                <a:solidFill>
                  <a:srgbClr val="000000"/>
                </a:solidFill>
                <a:latin typeface="Montserrat"/>
              </a:rPr>
              <a:t>: Competent in business law matters.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DAF2IBMH7iw</dc:identifier>
  <dcterms:modified xsi:type="dcterms:W3CDTF">2011-08-01T06:04:30Z</dcterms:modified>
  <cp:revision>1</cp:revision>
  <dc:title>Legal Data Analysis</dc:title>
</cp:coreProperties>
</file>